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9" r:id="rId2"/>
    <p:sldId id="258" r:id="rId3"/>
    <p:sldId id="260" r:id="rId4"/>
    <p:sldId id="262" r:id="rId5"/>
    <p:sldId id="263" r:id="rId6"/>
    <p:sldId id="264" r:id="rId7"/>
    <p:sldId id="268" r:id="rId8"/>
    <p:sldId id="265" r:id="rId9"/>
    <p:sldId id="266" r:id="rId10"/>
    <p:sldId id="267" r:id="rId11"/>
    <p:sldId id="269" r:id="rId12"/>
    <p:sldId id="270" r:id="rId13"/>
    <p:sldId id="271" r:id="rId14"/>
    <p:sldId id="273" r:id="rId15"/>
    <p:sldId id="272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597A"/>
    <a:srgbClr val="ECF2F4"/>
    <a:srgbClr val="E8EFF2"/>
    <a:srgbClr val="045072"/>
    <a:srgbClr val="165C7B"/>
    <a:srgbClr val="FF0F00"/>
    <a:srgbClr val="E6EDF1"/>
    <a:srgbClr val="195E7D"/>
    <a:srgbClr val="316F8B"/>
    <a:srgbClr val="CDD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816" autoAdjust="0"/>
  </p:normalViewPr>
  <p:slideViewPr>
    <p:cSldViewPr>
      <p:cViewPr varScale="1">
        <p:scale>
          <a:sx n="101" d="100"/>
          <a:sy n="101" d="100"/>
        </p:scale>
        <p:origin x="1578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30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67200" y="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1346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67200" y="101346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662511-BA0E-40BB-B040-2714F42377E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313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90A1E3EC-7DC7-4473-B921-2A4DFDDD3FF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033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-1" y="957247"/>
            <a:ext cx="4802161" cy="5107264"/>
            <a:chOff x="-1" y="868398"/>
            <a:chExt cx="4355976" cy="4633217"/>
          </a:xfrm>
        </p:grpSpPr>
        <p:sp>
          <p:nvSpPr>
            <p:cNvPr id="6" name="Triangle isocèle 5"/>
            <p:cNvSpPr/>
            <p:nvPr userDrawn="1"/>
          </p:nvSpPr>
          <p:spPr>
            <a:xfrm rot="5400000">
              <a:off x="-67218" y="1078422"/>
              <a:ext cx="4490410" cy="4355976"/>
            </a:xfrm>
            <a:prstGeom prst="triangle">
              <a:avLst/>
            </a:prstGeom>
            <a:gradFill>
              <a:gsLst>
                <a:gs pos="91000">
                  <a:srgbClr val="004D6F">
                    <a:alpha val="73000"/>
                  </a:srgbClr>
                </a:gs>
                <a:gs pos="1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3" name="Triangle isocèle 2"/>
            <p:cNvSpPr/>
            <p:nvPr userDrawn="1"/>
          </p:nvSpPr>
          <p:spPr>
            <a:xfrm rot="5400000">
              <a:off x="-47736" y="916134"/>
              <a:ext cx="4248471" cy="4152999"/>
            </a:xfrm>
            <a:prstGeom prst="triangle">
              <a:avLst/>
            </a:prstGeom>
            <a:gradFill flip="none" rotWithShape="1">
              <a:gsLst>
                <a:gs pos="91000">
                  <a:srgbClr val="004D6F">
                    <a:alpha val="83000"/>
                  </a:srgbClr>
                </a:gs>
                <a:gs pos="1000">
                  <a:schemeClr val="bg1">
                    <a:alpha val="77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Triangle isocèle 10"/>
          <p:cNvSpPr/>
          <p:nvPr/>
        </p:nvSpPr>
        <p:spPr>
          <a:xfrm rot="16200000">
            <a:off x="4849833" y="-929310"/>
            <a:ext cx="4324834" cy="6166625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90000"/>
                </a:srgbClr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isocèle 7"/>
          <p:cNvSpPr/>
          <p:nvPr/>
        </p:nvSpPr>
        <p:spPr>
          <a:xfrm rot="16200000">
            <a:off x="7524258" y="-517211"/>
            <a:ext cx="2065854" cy="3089873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86000"/>
                </a:srgbClr>
              </a:gs>
              <a:gs pos="1000">
                <a:schemeClr val="bg1">
                  <a:alpha val="37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9" name="Triangle isocèle 8"/>
          <p:cNvSpPr/>
          <p:nvPr/>
        </p:nvSpPr>
        <p:spPr>
          <a:xfrm rot="16200000">
            <a:off x="8069142" y="397477"/>
            <a:ext cx="2063764" cy="2002189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79000"/>
                </a:srgbClr>
              </a:gs>
              <a:gs pos="5000">
                <a:schemeClr val="bg1">
                  <a:alpha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753" y="407833"/>
            <a:ext cx="3106405" cy="6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:\serv_com\01_CHARTE-INSA-Rennes\2014\08_Modèles-PPT\Triangle-bas.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3770171" y="7003793"/>
            <a:ext cx="2302132" cy="55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583928" y="1691605"/>
            <a:ext cx="6912768" cy="4810009"/>
          </a:xfrm>
          <a:prstGeom prst="triangle">
            <a:avLst>
              <a:gd name="adj" fmla="val 49913"/>
            </a:avLst>
          </a:prstGeom>
          <a:gradFill flip="none" rotWithShape="1">
            <a:gsLst>
              <a:gs pos="100000">
                <a:srgbClr val="13597A"/>
              </a:gs>
              <a:gs pos="0">
                <a:srgbClr val="E8EFF2"/>
              </a:gs>
            </a:gsLst>
            <a:lin ang="5400000" scaled="1"/>
            <a:tileRect/>
          </a:gradFill>
          <a:ln w="12700">
            <a:solidFill>
              <a:schemeClr val="tx1">
                <a:lumMod val="75000"/>
              </a:schemeClr>
            </a:solidFill>
          </a:ln>
        </p:spPr>
        <p:txBody>
          <a:bodyPr lIns="100794" tIns="50397" rIns="100794" bIns="50397" anchor="t"/>
          <a:lstStyle>
            <a:lvl1pPr>
              <a:defRPr sz="4400" b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z="4000" dirty="0"/>
              <a:t>TITRE DE DOCUMENT</a:t>
            </a:r>
            <a:br>
              <a:rPr lang="fr-FR" sz="4000" dirty="0"/>
            </a:br>
            <a:r>
              <a:rPr lang="fr-FR" sz="3100" dirty="0" smtClean="0"/>
              <a:t>SOUS TITRE</a:t>
            </a:r>
            <a:endParaRPr lang="fr-FR" sz="3100" dirty="0"/>
          </a:p>
        </p:txBody>
      </p:sp>
    </p:spTree>
    <p:extLst>
      <p:ext uri="{BB962C8B-B14F-4D97-AF65-F5344CB8AC3E}">
        <p14:creationId xmlns:p14="http://schemas.microsoft.com/office/powerpoint/2010/main" val="129823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15776" y="1024856"/>
            <a:ext cx="9586329" cy="5812612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lIns="100794" tIns="50397" rIns="100794" bIns="50397"/>
          <a:lstStyle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 sz="2400" b="1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846872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 b="1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007943" indent="0">
              <a:lnSpc>
                <a:spcPct val="150000"/>
              </a:lnSpc>
              <a:spcBef>
                <a:spcPts val="600"/>
              </a:spcBef>
              <a:buNone/>
              <a:defRPr sz="20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/>
              <a:t>Item 1</a:t>
            </a:r>
          </a:p>
          <a:p>
            <a:pPr lvl="1"/>
            <a:r>
              <a:rPr lang="fr-FR" dirty="0"/>
              <a:t>Sous - item </a:t>
            </a:r>
            <a:r>
              <a:rPr lang="fr-FR" dirty="0" smtClean="0"/>
              <a:t>1.1</a:t>
            </a:r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920" y="123223"/>
            <a:ext cx="8290185" cy="770874"/>
          </a:xfrm>
          <a:prstGeom prst="rect">
            <a:avLst/>
          </a:prstGeom>
          <a:gradFill flip="none" rotWithShape="1">
            <a:gsLst>
              <a:gs pos="0">
                <a:srgbClr val="195E7D"/>
              </a:gs>
              <a:gs pos="100000">
                <a:srgbClr val="E6EDF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>
              <a:schemeClr val="accent1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00794" tIns="50397" rIns="100794" bIns="50397"/>
          <a:lstStyle>
            <a:lvl1pPr marL="0" indent="0" algn="r">
              <a:buFontTx/>
              <a:buNone/>
              <a:defRPr sz="4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de page</a:t>
            </a:r>
          </a:p>
        </p:txBody>
      </p:sp>
      <p:sp>
        <p:nvSpPr>
          <p:cNvPr id="6" name="Triangle isocèle 10"/>
          <p:cNvSpPr/>
          <p:nvPr/>
        </p:nvSpPr>
        <p:spPr>
          <a:xfrm rot="16200000">
            <a:off x="7701769" y="-877245"/>
            <a:ext cx="1479843" cy="3234334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7" name="Triangle isocèle 7"/>
          <p:cNvSpPr/>
          <p:nvPr/>
        </p:nvSpPr>
        <p:spPr>
          <a:xfrm rot="16200000">
            <a:off x="9277055" y="-203553"/>
            <a:ext cx="597584" cy="1011121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isocèle 7"/>
          <p:cNvSpPr/>
          <p:nvPr/>
        </p:nvSpPr>
        <p:spPr>
          <a:xfrm rot="16200000">
            <a:off x="9360551" y="10704"/>
            <a:ext cx="687343" cy="754366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9" name="Picture 4" descr="S:\serv_com\01_CHARTE-INSA-Rennes\2014\08_Modèles-PPT\Triangle-bas.e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1785575" y="7291317"/>
            <a:ext cx="1111375" cy="26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1"/>
          <p:cNvSpPr txBox="1">
            <a:spLocks/>
          </p:cNvSpPr>
          <p:nvPr/>
        </p:nvSpPr>
        <p:spPr>
          <a:xfrm>
            <a:off x="71760" y="7308229"/>
            <a:ext cx="1656184" cy="264002"/>
          </a:xfrm>
          <a:prstGeom prst="rect">
            <a:avLst/>
          </a:prstGeom>
          <a:ln w="952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050" b="0" kern="1200" baseline="0">
                <a:solidFill>
                  <a:srgbClr val="B2B2B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 smtClean="0">
                <a:solidFill>
                  <a:srgbClr val="5F5F60"/>
                </a:solidFill>
              </a:rPr>
              <a:t>V. MAHOUT             </a:t>
            </a:r>
            <a:fld id="{1070B67F-518C-4F17-A8E1-896B7AEA93CF}" type="slidenum">
              <a:rPr lang="fr-FR" smtClean="0">
                <a:solidFill>
                  <a:srgbClr val="747375"/>
                </a:solidFill>
              </a:rPr>
              <a:t>‹N°›</a:t>
            </a:fld>
            <a:endParaRPr lang="fr-FR" dirty="0">
              <a:solidFill>
                <a:srgbClr val="747375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6" y="320248"/>
            <a:ext cx="901820" cy="3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5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1"/>
          <p:cNvSpPr txBox="1">
            <a:spLocks/>
          </p:cNvSpPr>
          <p:nvPr/>
        </p:nvSpPr>
        <p:spPr>
          <a:xfrm>
            <a:off x="3331283" y="7113608"/>
            <a:ext cx="4725615" cy="264002"/>
          </a:xfrm>
          <a:prstGeom prst="rect">
            <a:avLst/>
          </a:prstGeom>
        </p:spPr>
        <p:txBody>
          <a:bodyPr lIns="100794" tIns="50397" rIns="100794" bIns="50397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050" b="0" kern="1200" baseline="0">
                <a:solidFill>
                  <a:srgbClr val="B2B2B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/>
              <a:t>TITRE DE PARTIE</a:t>
            </a:r>
            <a:endParaRPr lang="fr-FR" dirty="0"/>
          </a:p>
        </p:txBody>
      </p:sp>
      <p:sp>
        <p:nvSpPr>
          <p:cNvPr id="6" name="Titre 11"/>
          <p:cNvSpPr txBox="1">
            <a:spLocks/>
          </p:cNvSpPr>
          <p:nvPr/>
        </p:nvSpPr>
        <p:spPr>
          <a:xfrm>
            <a:off x="515435" y="7113608"/>
            <a:ext cx="476303" cy="264002"/>
          </a:xfrm>
          <a:prstGeom prst="rect">
            <a:avLst/>
          </a:prstGeom>
        </p:spPr>
        <p:txBody>
          <a:bodyPr lIns="100794" tIns="50397" rIns="100794" bIns="50397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1050" b="0" kern="1200" baseline="0">
                <a:solidFill>
                  <a:srgbClr val="B2B2B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fld id="{1070B67F-518C-4F17-A8E1-896B7AEA93C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Triangle isocèle 10"/>
          <p:cNvSpPr/>
          <p:nvPr/>
        </p:nvSpPr>
        <p:spPr>
          <a:xfrm rot="16200000">
            <a:off x="7722072" y="-879141"/>
            <a:ext cx="1479843" cy="3234334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3914014 w 3919583"/>
              <a:gd name="connsiteY2" fmla="*/ 602252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9583"/>
              <a:gd name="connsiteY0" fmla="*/ 4148574 h 4171094"/>
              <a:gd name="connsiteX1" fmla="*/ 2153516 w 3919583"/>
              <a:gd name="connsiteY1" fmla="*/ 0 h 4171094"/>
              <a:gd name="connsiteX2" fmla="*/ 2170505 w 3919583"/>
              <a:gd name="connsiteY2" fmla="*/ 1892836 h 4171094"/>
              <a:gd name="connsiteX3" fmla="*/ 3919583 w 3919583"/>
              <a:gd name="connsiteY3" fmla="*/ 3265161 h 4171094"/>
              <a:gd name="connsiteX4" fmla="*/ 3915790 w 3919583"/>
              <a:gd name="connsiteY4" fmla="*/ 4171094 h 4171094"/>
              <a:gd name="connsiteX5" fmla="*/ 0 w 3919583"/>
              <a:gd name="connsiteY5" fmla="*/ 4148574 h 4171094"/>
              <a:gd name="connsiteX0" fmla="*/ 0 w 3915793"/>
              <a:gd name="connsiteY0" fmla="*/ 4148574 h 4171094"/>
              <a:gd name="connsiteX1" fmla="*/ 2153516 w 3915793"/>
              <a:gd name="connsiteY1" fmla="*/ 0 h 4171094"/>
              <a:gd name="connsiteX2" fmla="*/ 2170505 w 3915793"/>
              <a:gd name="connsiteY2" fmla="*/ 1892836 h 4171094"/>
              <a:gd name="connsiteX3" fmla="*/ 2190725 w 3915793"/>
              <a:gd name="connsiteY3" fmla="*/ 3265165 h 4171094"/>
              <a:gd name="connsiteX4" fmla="*/ 3915790 w 3915793"/>
              <a:gd name="connsiteY4" fmla="*/ 4171094 h 4171094"/>
              <a:gd name="connsiteX5" fmla="*/ 0 w 3915793"/>
              <a:gd name="connsiteY5" fmla="*/ 4148574 h 4171094"/>
              <a:gd name="connsiteX0" fmla="*/ 0 w 3963302"/>
              <a:gd name="connsiteY0" fmla="*/ 4148574 h 4171094"/>
              <a:gd name="connsiteX1" fmla="*/ 2153516 w 3963302"/>
              <a:gd name="connsiteY1" fmla="*/ 0 h 4171094"/>
              <a:gd name="connsiteX2" fmla="*/ 2170505 w 3963302"/>
              <a:gd name="connsiteY2" fmla="*/ 1892836 h 4171094"/>
              <a:gd name="connsiteX3" fmla="*/ 3915790 w 3963302"/>
              <a:gd name="connsiteY3" fmla="*/ 4171094 h 4171094"/>
              <a:gd name="connsiteX4" fmla="*/ 0 w 3963302"/>
              <a:gd name="connsiteY4" fmla="*/ 4148574 h 4171094"/>
              <a:gd name="connsiteX0" fmla="*/ 0 w 3971475"/>
              <a:gd name="connsiteY0" fmla="*/ 4148574 h 4171094"/>
              <a:gd name="connsiteX1" fmla="*/ 2153516 w 3971475"/>
              <a:gd name="connsiteY1" fmla="*/ 0 h 4171094"/>
              <a:gd name="connsiteX2" fmla="*/ 3915790 w 3971475"/>
              <a:gd name="connsiteY2" fmla="*/ 4171094 h 4171094"/>
              <a:gd name="connsiteX3" fmla="*/ 0 w 3971475"/>
              <a:gd name="connsiteY3" fmla="*/ 4148574 h 4171094"/>
              <a:gd name="connsiteX0" fmla="*/ 0 w 2530710"/>
              <a:gd name="connsiteY0" fmla="*/ 4148574 h 4171098"/>
              <a:gd name="connsiteX1" fmla="*/ 2153516 w 2530710"/>
              <a:gd name="connsiteY1" fmla="*/ 0 h 4171098"/>
              <a:gd name="connsiteX2" fmla="*/ 2128327 w 2530710"/>
              <a:gd name="connsiteY2" fmla="*/ 4171098 h 4171098"/>
              <a:gd name="connsiteX3" fmla="*/ 0 w 2530710"/>
              <a:gd name="connsiteY3" fmla="*/ 4148574 h 4171098"/>
              <a:gd name="connsiteX0" fmla="*/ 0 w 2438750"/>
              <a:gd name="connsiteY0" fmla="*/ 4148574 h 4171098"/>
              <a:gd name="connsiteX1" fmla="*/ 2153516 w 2438750"/>
              <a:gd name="connsiteY1" fmla="*/ 0 h 4171098"/>
              <a:gd name="connsiteX2" fmla="*/ 2128327 w 2438750"/>
              <a:gd name="connsiteY2" fmla="*/ 4171098 h 4171098"/>
              <a:gd name="connsiteX3" fmla="*/ 0 w 2438750"/>
              <a:gd name="connsiteY3" fmla="*/ 4148574 h 4171098"/>
              <a:gd name="connsiteX0" fmla="*/ 0 w 2153516"/>
              <a:gd name="connsiteY0" fmla="*/ 4148574 h 4171098"/>
              <a:gd name="connsiteX1" fmla="*/ 2153516 w 2153516"/>
              <a:gd name="connsiteY1" fmla="*/ 0 h 4171098"/>
              <a:gd name="connsiteX2" fmla="*/ 2128327 w 2153516"/>
              <a:gd name="connsiteY2" fmla="*/ 4171098 h 4171098"/>
              <a:gd name="connsiteX3" fmla="*/ 0 w 2153516"/>
              <a:gd name="connsiteY3" fmla="*/ 4148574 h 4171098"/>
              <a:gd name="connsiteX0" fmla="*/ 0 w 2155023"/>
              <a:gd name="connsiteY0" fmla="*/ 4148574 h 4171098"/>
              <a:gd name="connsiteX1" fmla="*/ 2153516 w 2155023"/>
              <a:gd name="connsiteY1" fmla="*/ 0 h 4171098"/>
              <a:gd name="connsiteX2" fmla="*/ 2128327 w 2155023"/>
              <a:gd name="connsiteY2" fmla="*/ 4171098 h 4171098"/>
              <a:gd name="connsiteX3" fmla="*/ 0 w 2155023"/>
              <a:gd name="connsiteY3" fmla="*/ 4148574 h 4171098"/>
              <a:gd name="connsiteX0" fmla="*/ 0 w 2161634"/>
              <a:gd name="connsiteY0" fmla="*/ 4148574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48574 h 4171098"/>
              <a:gd name="connsiteX0" fmla="*/ 0 w 2161634"/>
              <a:gd name="connsiteY0" fmla="*/ 4163240 h 4171098"/>
              <a:gd name="connsiteX1" fmla="*/ 2153516 w 2161634"/>
              <a:gd name="connsiteY1" fmla="*/ 0 h 4171098"/>
              <a:gd name="connsiteX2" fmla="*/ 2157630 w 2161634"/>
              <a:gd name="connsiteY2" fmla="*/ 4171098 h 4171098"/>
              <a:gd name="connsiteX3" fmla="*/ 0 w 2161634"/>
              <a:gd name="connsiteY3" fmla="*/ 4163240 h 4171098"/>
              <a:gd name="connsiteX0" fmla="*/ 0 w 2168034"/>
              <a:gd name="connsiteY0" fmla="*/ 4174397 h 4182255"/>
              <a:gd name="connsiteX1" fmla="*/ 2164660 w 2168034"/>
              <a:gd name="connsiteY1" fmla="*/ 0 h 4182255"/>
              <a:gd name="connsiteX2" fmla="*/ 2157630 w 2168034"/>
              <a:gd name="connsiteY2" fmla="*/ 4182255 h 4182255"/>
              <a:gd name="connsiteX3" fmla="*/ 0 w 2168034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57630 w 2164660"/>
              <a:gd name="connsiteY2" fmla="*/ 4182255 h 4182255"/>
              <a:gd name="connsiteX3" fmla="*/ 0 w 2164660"/>
              <a:gd name="connsiteY3" fmla="*/ 4174397 h 4182255"/>
              <a:gd name="connsiteX0" fmla="*/ 0 w 2166133"/>
              <a:gd name="connsiteY0" fmla="*/ 4174397 h 4182255"/>
              <a:gd name="connsiteX1" fmla="*/ 2164660 w 2166133"/>
              <a:gd name="connsiteY1" fmla="*/ 0 h 4182255"/>
              <a:gd name="connsiteX2" fmla="*/ 2163203 w 2166133"/>
              <a:gd name="connsiteY2" fmla="*/ 4182255 h 4182255"/>
              <a:gd name="connsiteX3" fmla="*/ 0 w 2166133"/>
              <a:gd name="connsiteY3" fmla="*/ 4174397 h 4182255"/>
              <a:gd name="connsiteX0" fmla="*/ 0 w 2164660"/>
              <a:gd name="connsiteY0" fmla="*/ 4174397 h 4182255"/>
              <a:gd name="connsiteX1" fmla="*/ 2164660 w 2164660"/>
              <a:gd name="connsiteY1" fmla="*/ 0 h 4182255"/>
              <a:gd name="connsiteX2" fmla="*/ 2163203 w 2164660"/>
              <a:gd name="connsiteY2" fmla="*/ 4182255 h 4182255"/>
              <a:gd name="connsiteX3" fmla="*/ 0 w 2164660"/>
              <a:gd name="connsiteY3" fmla="*/ 4174397 h 4182255"/>
              <a:gd name="connsiteX0" fmla="*/ 0 w 2164660"/>
              <a:gd name="connsiteY0" fmla="*/ 4174397 h 4187832"/>
              <a:gd name="connsiteX1" fmla="*/ 2164660 w 2164660"/>
              <a:gd name="connsiteY1" fmla="*/ 0 h 4187832"/>
              <a:gd name="connsiteX2" fmla="*/ 2163203 w 2164660"/>
              <a:gd name="connsiteY2" fmla="*/ 4187832 h 4187832"/>
              <a:gd name="connsiteX3" fmla="*/ 0 w 2164660"/>
              <a:gd name="connsiteY3" fmla="*/ 4174397 h 4187832"/>
              <a:gd name="connsiteX0" fmla="*/ 0 w 2165734"/>
              <a:gd name="connsiteY0" fmla="*/ 4174397 h 4187832"/>
              <a:gd name="connsiteX1" fmla="*/ 2164660 w 2165734"/>
              <a:gd name="connsiteY1" fmla="*/ 0 h 4187832"/>
              <a:gd name="connsiteX2" fmla="*/ 2163203 w 2165734"/>
              <a:gd name="connsiteY2" fmla="*/ 4187832 h 4187832"/>
              <a:gd name="connsiteX3" fmla="*/ 0 w 2165734"/>
              <a:gd name="connsiteY3" fmla="*/ 4174397 h 418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734" h="4187832">
                <a:moveTo>
                  <a:pt x="0" y="4174397"/>
                </a:moveTo>
                <a:lnTo>
                  <a:pt x="2164660" y="0"/>
                </a:lnTo>
                <a:cubicBezTo>
                  <a:pt x="2167064" y="1400325"/>
                  <a:pt x="2164923" y="2810636"/>
                  <a:pt x="2163203" y="4187832"/>
                </a:cubicBezTo>
                <a:lnTo>
                  <a:pt x="0" y="41743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5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2" name="Triangle isocèle 7"/>
          <p:cNvSpPr/>
          <p:nvPr/>
        </p:nvSpPr>
        <p:spPr>
          <a:xfrm rot="16200000">
            <a:off x="9277055" y="-203553"/>
            <a:ext cx="597584" cy="1011121"/>
          </a:xfrm>
          <a:custGeom>
            <a:avLst/>
            <a:gdLst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4540840 w 4540840"/>
              <a:gd name="connsiteY2" fmla="*/ 4404897 h 4404897"/>
              <a:gd name="connsiteX3" fmla="*/ 0 w 4540840"/>
              <a:gd name="connsiteY3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0 w 4540840"/>
              <a:gd name="connsiteY4" fmla="*/ 4404897 h 4404897"/>
              <a:gd name="connsiteX0" fmla="*/ 0 w 4540840"/>
              <a:gd name="connsiteY0" fmla="*/ 4404897 h 4404897"/>
              <a:gd name="connsiteX1" fmla="*/ 2270420 w 4540840"/>
              <a:gd name="connsiteY1" fmla="*/ 0 h 4404897"/>
              <a:gd name="connsiteX2" fmla="*/ 2933997 w 4540840"/>
              <a:gd name="connsiteY2" fmla="*/ 1284148 h 4404897"/>
              <a:gd name="connsiteX3" fmla="*/ 4540840 w 4540840"/>
              <a:gd name="connsiteY3" fmla="*/ 4404897 h 4404897"/>
              <a:gd name="connsiteX4" fmla="*/ 2933996 w 4540840"/>
              <a:gd name="connsiteY4" fmla="*/ 4404420 h 4404897"/>
              <a:gd name="connsiteX5" fmla="*/ 0 w 4540840"/>
              <a:gd name="connsiteY5" fmla="*/ 4404897 h 4404897"/>
              <a:gd name="connsiteX0" fmla="*/ 0 w 2933997"/>
              <a:gd name="connsiteY0" fmla="*/ 4404897 h 4404897"/>
              <a:gd name="connsiteX1" fmla="*/ 2270420 w 2933997"/>
              <a:gd name="connsiteY1" fmla="*/ 0 h 4404897"/>
              <a:gd name="connsiteX2" fmla="*/ 2933997 w 2933997"/>
              <a:gd name="connsiteY2" fmla="*/ 1284148 h 4404897"/>
              <a:gd name="connsiteX3" fmla="*/ 2933573 w 2933997"/>
              <a:gd name="connsiteY3" fmla="*/ 3532921 h 4404897"/>
              <a:gd name="connsiteX4" fmla="*/ 2933996 w 2933997"/>
              <a:gd name="connsiteY4" fmla="*/ 4404420 h 4404897"/>
              <a:gd name="connsiteX5" fmla="*/ 0 w 2933997"/>
              <a:gd name="connsiteY5" fmla="*/ 4404897 h 440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997" h="4404897">
                <a:moveTo>
                  <a:pt x="0" y="4404897"/>
                </a:moveTo>
                <a:lnTo>
                  <a:pt x="2270420" y="0"/>
                </a:lnTo>
                <a:cubicBezTo>
                  <a:pt x="2493183" y="426477"/>
                  <a:pt x="2711234" y="857671"/>
                  <a:pt x="2933997" y="1284148"/>
                </a:cubicBezTo>
                <a:cubicBezTo>
                  <a:pt x="2933856" y="2033739"/>
                  <a:pt x="2933714" y="2783330"/>
                  <a:pt x="2933573" y="3532921"/>
                </a:cubicBezTo>
                <a:lnTo>
                  <a:pt x="2933996" y="4404420"/>
                </a:lnTo>
                <a:lnTo>
                  <a:pt x="0" y="4404897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63000"/>
                </a:srgbClr>
              </a:gs>
              <a:gs pos="1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3" name="Triangle isocèle 12"/>
          <p:cNvSpPr/>
          <p:nvPr/>
        </p:nvSpPr>
        <p:spPr>
          <a:xfrm rot="16200000">
            <a:off x="9360551" y="10704"/>
            <a:ext cx="687343" cy="754366"/>
          </a:xfrm>
          <a:prstGeom prst="triangle">
            <a:avLst/>
          </a:prstGeom>
          <a:gradFill flip="none" rotWithShape="1">
            <a:gsLst>
              <a:gs pos="81000">
                <a:srgbClr val="004D6F">
                  <a:alpha val="48000"/>
                </a:srgbClr>
              </a:gs>
              <a:gs pos="27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5208799" y="1063569"/>
            <a:ext cx="4680000" cy="5812612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lIns="100794" tIns="50397" rIns="100794" bIns="50397"/>
          <a:lstStyle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 sz="2400" b="1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846872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 b="1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007943" indent="0">
              <a:lnSpc>
                <a:spcPct val="150000"/>
              </a:lnSpc>
              <a:spcBef>
                <a:spcPts val="2646"/>
              </a:spcBef>
              <a:buNone/>
              <a:defRPr sz="20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/>
              <a:t>Item 1</a:t>
            </a:r>
          </a:p>
          <a:p>
            <a:pPr lvl="1"/>
            <a:r>
              <a:rPr lang="fr-FR" dirty="0"/>
              <a:t>Sous - item </a:t>
            </a:r>
            <a:r>
              <a:rPr lang="fr-FR" dirty="0" smtClean="0"/>
              <a:t>1.1</a:t>
            </a:r>
          </a:p>
          <a:p>
            <a:pPr lvl="1"/>
            <a:endParaRPr lang="fr-FR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215776" y="1048851"/>
            <a:ext cx="4680000" cy="5812612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lIns="100794" tIns="50397" rIns="100794" bIns="50397"/>
          <a:lstStyle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defRPr sz="2400" b="1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846872" indent="-342900">
              <a:lnSpc>
                <a:spcPct val="150000"/>
              </a:lnSpc>
              <a:buFont typeface="Arial" panose="020B0604020202020204" pitchFamily="34" charset="0"/>
              <a:buChar char="•"/>
              <a:defRPr sz="2000" b="1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1007943" indent="0">
              <a:lnSpc>
                <a:spcPct val="150000"/>
              </a:lnSpc>
              <a:spcBef>
                <a:spcPts val="2646"/>
              </a:spcBef>
              <a:buNone/>
              <a:defRPr sz="2000">
                <a:solidFill>
                  <a:srgbClr val="587F8E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fr-FR" dirty="0"/>
              <a:t>Item 1</a:t>
            </a:r>
          </a:p>
          <a:p>
            <a:pPr lvl="1"/>
            <a:r>
              <a:rPr lang="fr-FR" dirty="0"/>
              <a:t>Sous - item </a:t>
            </a:r>
            <a:r>
              <a:rPr lang="fr-FR" dirty="0" smtClean="0"/>
              <a:t>1.1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920" y="123223"/>
            <a:ext cx="8290185" cy="770874"/>
          </a:xfrm>
          <a:prstGeom prst="rect">
            <a:avLst/>
          </a:prstGeom>
          <a:gradFill flip="none" rotWithShape="1">
            <a:gsLst>
              <a:gs pos="0">
                <a:srgbClr val="195E7D"/>
              </a:gs>
              <a:gs pos="100000">
                <a:srgbClr val="E6EDF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>
              <a:schemeClr val="accent1"/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00794" tIns="50397" rIns="100794" bIns="50397"/>
          <a:lstStyle>
            <a:lvl1pPr marL="0" indent="0" algn="r">
              <a:buFontTx/>
              <a:buNone/>
              <a:defRPr sz="4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/>
              <a:t>Titre de page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6" y="320248"/>
            <a:ext cx="901820" cy="36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148" y="6875481"/>
            <a:ext cx="1649694" cy="684194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-1" y="957247"/>
            <a:ext cx="4802161" cy="5107264"/>
            <a:chOff x="-1" y="868398"/>
            <a:chExt cx="4355976" cy="4633217"/>
          </a:xfrm>
        </p:grpSpPr>
        <p:sp>
          <p:nvSpPr>
            <p:cNvPr id="4" name="Triangle isocèle 3"/>
            <p:cNvSpPr/>
            <p:nvPr userDrawn="1"/>
          </p:nvSpPr>
          <p:spPr>
            <a:xfrm rot="5400000">
              <a:off x="-67218" y="1078422"/>
              <a:ext cx="4490410" cy="4355976"/>
            </a:xfrm>
            <a:prstGeom prst="triangle">
              <a:avLst/>
            </a:prstGeom>
            <a:gradFill>
              <a:gsLst>
                <a:gs pos="91000">
                  <a:srgbClr val="004D6F">
                    <a:alpha val="73000"/>
                  </a:srgbClr>
                </a:gs>
                <a:gs pos="1000">
                  <a:schemeClr val="bg1"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5" name="Triangle isocèle 4"/>
            <p:cNvSpPr/>
            <p:nvPr userDrawn="1"/>
          </p:nvSpPr>
          <p:spPr>
            <a:xfrm rot="5400000">
              <a:off x="-47736" y="916134"/>
              <a:ext cx="4248471" cy="4152999"/>
            </a:xfrm>
            <a:prstGeom prst="triangle">
              <a:avLst/>
            </a:prstGeom>
            <a:gradFill flip="none" rotWithShape="1">
              <a:gsLst>
                <a:gs pos="91000">
                  <a:srgbClr val="004D6F">
                    <a:alpha val="83000"/>
                  </a:srgbClr>
                </a:gs>
                <a:gs pos="1000">
                  <a:schemeClr val="bg1">
                    <a:alpha val="77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Triangle isocèle 10"/>
          <p:cNvSpPr/>
          <p:nvPr userDrawn="1"/>
        </p:nvSpPr>
        <p:spPr>
          <a:xfrm rot="16200000">
            <a:off x="4849833" y="-929310"/>
            <a:ext cx="4324834" cy="6166625"/>
          </a:xfrm>
          <a:custGeom>
            <a:avLst/>
            <a:gdLst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7304492 w 7304492"/>
              <a:gd name="connsiteY2" fmla="*/ 7085811 h 7085811"/>
              <a:gd name="connsiteX3" fmla="*/ 0 w 7304492"/>
              <a:gd name="connsiteY3" fmla="*/ 7085811 h 7085811"/>
              <a:gd name="connsiteX0" fmla="*/ 0 w 7304492"/>
              <a:gd name="connsiteY0" fmla="*/ 7085811 h 7085811"/>
              <a:gd name="connsiteX1" fmla="*/ 3652246 w 7304492"/>
              <a:gd name="connsiteY1" fmla="*/ 0 h 7085811"/>
              <a:gd name="connsiteX2" fmla="*/ 4862555 w 7304492"/>
              <a:gd name="connsiteY2" fmla="*/ 2355029 h 7085811"/>
              <a:gd name="connsiteX3" fmla="*/ 7304492 w 7304492"/>
              <a:gd name="connsiteY3" fmla="*/ 7085811 h 7085811"/>
              <a:gd name="connsiteX4" fmla="*/ 0 w 7304492"/>
              <a:gd name="connsiteY4" fmla="*/ 7085811 h 7085811"/>
              <a:gd name="connsiteX0" fmla="*/ 0 w 7304492"/>
              <a:gd name="connsiteY0" fmla="*/ 7085811 h 7092282"/>
              <a:gd name="connsiteX1" fmla="*/ 3652246 w 7304492"/>
              <a:gd name="connsiteY1" fmla="*/ 0 h 7092282"/>
              <a:gd name="connsiteX2" fmla="*/ 4862555 w 7304492"/>
              <a:gd name="connsiteY2" fmla="*/ 2355029 h 7092282"/>
              <a:gd name="connsiteX3" fmla="*/ 7304492 w 7304492"/>
              <a:gd name="connsiteY3" fmla="*/ 7085811 h 7092282"/>
              <a:gd name="connsiteX4" fmla="*/ 4840524 w 7304492"/>
              <a:gd name="connsiteY4" fmla="*/ 7092282 h 7092282"/>
              <a:gd name="connsiteX5" fmla="*/ 0 w 7304492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47730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092282"/>
              <a:gd name="connsiteX1" fmla="*/ 3652246 w 4862555"/>
              <a:gd name="connsiteY1" fmla="*/ 0 h 7092282"/>
              <a:gd name="connsiteX2" fmla="*/ 4862555 w 4862555"/>
              <a:gd name="connsiteY2" fmla="*/ 2355029 h 7092282"/>
              <a:gd name="connsiteX3" fmla="*/ 4857148 w 4862555"/>
              <a:gd name="connsiteY3" fmla="*/ 4794303 h 7092282"/>
              <a:gd name="connsiteX4" fmla="*/ 4840524 w 4862555"/>
              <a:gd name="connsiteY4" fmla="*/ 7092282 h 7092282"/>
              <a:gd name="connsiteX5" fmla="*/ 0 w 4862555"/>
              <a:gd name="connsiteY5" fmla="*/ 7085811 h 7092282"/>
              <a:gd name="connsiteX0" fmla="*/ 0 w 4862555"/>
              <a:gd name="connsiteY0" fmla="*/ 7085811 h 7111136"/>
              <a:gd name="connsiteX1" fmla="*/ 3652246 w 4862555"/>
              <a:gd name="connsiteY1" fmla="*/ 0 h 7111136"/>
              <a:gd name="connsiteX2" fmla="*/ 4862555 w 4862555"/>
              <a:gd name="connsiteY2" fmla="*/ 2355029 h 7111136"/>
              <a:gd name="connsiteX3" fmla="*/ 4857148 w 4862555"/>
              <a:gd name="connsiteY3" fmla="*/ 4794303 h 7111136"/>
              <a:gd name="connsiteX4" fmla="*/ 4859360 w 4862555"/>
              <a:gd name="connsiteY4" fmla="*/ 7111136 h 7111136"/>
              <a:gd name="connsiteX5" fmla="*/ 0 w 4862555"/>
              <a:gd name="connsiteY5" fmla="*/ 7085811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4303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76681"/>
              <a:gd name="connsiteY0" fmla="*/ 7104665 h 7111136"/>
              <a:gd name="connsiteX1" fmla="*/ 3666372 w 4876681"/>
              <a:gd name="connsiteY1" fmla="*/ 0 h 7111136"/>
              <a:gd name="connsiteX2" fmla="*/ 4876681 w 4876681"/>
              <a:gd name="connsiteY2" fmla="*/ 2355029 h 7111136"/>
              <a:gd name="connsiteX3" fmla="*/ 4871274 w 4876681"/>
              <a:gd name="connsiteY3" fmla="*/ 4799016 h 7111136"/>
              <a:gd name="connsiteX4" fmla="*/ 4873486 w 4876681"/>
              <a:gd name="connsiteY4" fmla="*/ 7111136 h 7111136"/>
              <a:gd name="connsiteX5" fmla="*/ 0 w 4876681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86098"/>
              <a:gd name="connsiteY0" fmla="*/ 7104665 h 7111136"/>
              <a:gd name="connsiteX1" fmla="*/ 3666372 w 4886098"/>
              <a:gd name="connsiteY1" fmla="*/ 0 h 7111136"/>
              <a:gd name="connsiteX2" fmla="*/ 4886098 w 4886098"/>
              <a:gd name="connsiteY2" fmla="*/ 2369169 h 7111136"/>
              <a:gd name="connsiteX3" fmla="*/ 4871274 w 4886098"/>
              <a:gd name="connsiteY3" fmla="*/ 4799016 h 7111136"/>
              <a:gd name="connsiteX4" fmla="*/ 4873486 w 4886098"/>
              <a:gd name="connsiteY4" fmla="*/ 7111136 h 7111136"/>
              <a:gd name="connsiteX5" fmla="*/ 0 w 4886098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871972 w 4873486"/>
              <a:gd name="connsiteY2" fmla="*/ 2326748 h 7111136"/>
              <a:gd name="connsiteX3" fmla="*/ 4871274 w 4873486"/>
              <a:gd name="connsiteY3" fmla="*/ 4799016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5163"/>
              <a:gd name="connsiteY0" fmla="*/ 7104665 h 7111136"/>
              <a:gd name="connsiteX1" fmla="*/ 3666372 w 4875163"/>
              <a:gd name="connsiteY1" fmla="*/ 0 h 7111136"/>
              <a:gd name="connsiteX2" fmla="*/ 4871972 w 4875163"/>
              <a:gd name="connsiteY2" fmla="*/ 2326748 h 7111136"/>
              <a:gd name="connsiteX3" fmla="*/ 4871274 w 4875163"/>
              <a:gd name="connsiteY3" fmla="*/ 4799016 h 7111136"/>
              <a:gd name="connsiteX4" fmla="*/ 4873486 w 4875163"/>
              <a:gd name="connsiteY4" fmla="*/ 7111136 h 7111136"/>
              <a:gd name="connsiteX5" fmla="*/ 0 w 4875163"/>
              <a:gd name="connsiteY5" fmla="*/ 7104665 h 7111136"/>
              <a:gd name="connsiteX0" fmla="*/ 0 w 4984444"/>
              <a:gd name="connsiteY0" fmla="*/ 7104665 h 7111136"/>
              <a:gd name="connsiteX1" fmla="*/ 3666372 w 4984444"/>
              <a:gd name="connsiteY1" fmla="*/ 0 h 7111136"/>
              <a:gd name="connsiteX2" fmla="*/ 4871972 w 4984444"/>
              <a:gd name="connsiteY2" fmla="*/ 2326748 h 7111136"/>
              <a:gd name="connsiteX3" fmla="*/ 4984287 w 4984444"/>
              <a:gd name="connsiteY3" fmla="*/ 4817872 h 7111136"/>
              <a:gd name="connsiteX4" fmla="*/ 4873486 w 4984444"/>
              <a:gd name="connsiteY4" fmla="*/ 7111136 h 7111136"/>
              <a:gd name="connsiteX5" fmla="*/ 0 w 4984444"/>
              <a:gd name="connsiteY5" fmla="*/ 7104665 h 7111136"/>
              <a:gd name="connsiteX0" fmla="*/ 0 w 4875164"/>
              <a:gd name="connsiteY0" fmla="*/ 7104665 h 7111136"/>
              <a:gd name="connsiteX1" fmla="*/ 3666372 w 4875164"/>
              <a:gd name="connsiteY1" fmla="*/ 0 h 7111136"/>
              <a:gd name="connsiteX2" fmla="*/ 4871972 w 4875164"/>
              <a:gd name="connsiteY2" fmla="*/ 2326748 h 7111136"/>
              <a:gd name="connsiteX3" fmla="*/ 4871276 w 4875164"/>
              <a:gd name="connsiteY3" fmla="*/ 4836728 h 7111136"/>
              <a:gd name="connsiteX4" fmla="*/ 4873486 w 4875164"/>
              <a:gd name="connsiteY4" fmla="*/ 7111136 h 7111136"/>
              <a:gd name="connsiteX5" fmla="*/ 0 w 4875164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871276 w 4873486"/>
              <a:gd name="connsiteY3" fmla="*/ 4836728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873486"/>
              <a:gd name="connsiteY0" fmla="*/ 7104665 h 7111136"/>
              <a:gd name="connsiteX1" fmla="*/ 3666372 w 4873486"/>
              <a:gd name="connsiteY1" fmla="*/ 0 h 7111136"/>
              <a:gd name="connsiteX2" fmla="*/ 4710205 w 4873486"/>
              <a:gd name="connsiteY2" fmla="*/ 2021948 h 7111136"/>
              <a:gd name="connsiteX3" fmla="*/ 4719025 w 4873486"/>
              <a:gd name="connsiteY3" fmla="*/ 4693853 h 7111136"/>
              <a:gd name="connsiteX4" fmla="*/ 4873486 w 4873486"/>
              <a:gd name="connsiteY4" fmla="*/ 7111136 h 7111136"/>
              <a:gd name="connsiteX5" fmla="*/ 0 w 4873486"/>
              <a:gd name="connsiteY5" fmla="*/ 7104665 h 7111136"/>
              <a:gd name="connsiteX0" fmla="*/ 0 w 4720435"/>
              <a:gd name="connsiteY0" fmla="*/ 7104665 h 7104665"/>
              <a:gd name="connsiteX1" fmla="*/ 3666372 w 4720435"/>
              <a:gd name="connsiteY1" fmla="*/ 0 h 7104665"/>
              <a:gd name="connsiteX2" fmla="*/ 4710205 w 4720435"/>
              <a:gd name="connsiteY2" fmla="*/ 2021948 h 7104665"/>
              <a:gd name="connsiteX3" fmla="*/ 4719025 w 4720435"/>
              <a:gd name="connsiteY3" fmla="*/ 4693853 h 7104665"/>
              <a:gd name="connsiteX4" fmla="*/ 4711719 w 4720435"/>
              <a:gd name="connsiteY4" fmla="*/ 5606186 h 7104665"/>
              <a:gd name="connsiteX5" fmla="*/ 0 w 4720435"/>
              <a:gd name="connsiteY5" fmla="*/ 7104665 h 7104665"/>
              <a:gd name="connsiteX0" fmla="*/ 0 w 3940147"/>
              <a:gd name="connsiteY0" fmla="*/ 5571143 h 5606186"/>
              <a:gd name="connsiteX1" fmla="*/ 2886084 w 3940147"/>
              <a:gd name="connsiteY1" fmla="*/ 0 h 5606186"/>
              <a:gd name="connsiteX2" fmla="*/ 3929917 w 3940147"/>
              <a:gd name="connsiteY2" fmla="*/ 2021948 h 5606186"/>
              <a:gd name="connsiteX3" fmla="*/ 3938737 w 3940147"/>
              <a:gd name="connsiteY3" fmla="*/ 4693853 h 5606186"/>
              <a:gd name="connsiteX4" fmla="*/ 3931431 w 3940147"/>
              <a:gd name="connsiteY4" fmla="*/ 5606186 h 5606186"/>
              <a:gd name="connsiteX5" fmla="*/ 0 w 3940147"/>
              <a:gd name="connsiteY5" fmla="*/ 5571143 h 5606186"/>
              <a:gd name="connsiteX0" fmla="*/ 0 w 3939313"/>
              <a:gd name="connsiteY0" fmla="*/ 5571143 h 5606186"/>
              <a:gd name="connsiteX1" fmla="*/ 2886084 w 3939313"/>
              <a:gd name="connsiteY1" fmla="*/ 0 h 5606186"/>
              <a:gd name="connsiteX2" fmla="*/ 3910886 w 3939313"/>
              <a:gd name="connsiteY2" fmla="*/ 2002898 h 5606186"/>
              <a:gd name="connsiteX3" fmla="*/ 3938737 w 3939313"/>
              <a:gd name="connsiteY3" fmla="*/ 4693853 h 5606186"/>
              <a:gd name="connsiteX4" fmla="*/ 3931431 w 3939313"/>
              <a:gd name="connsiteY4" fmla="*/ 5606186 h 5606186"/>
              <a:gd name="connsiteX5" fmla="*/ 0 w 3939313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02898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31431"/>
              <a:gd name="connsiteY0" fmla="*/ 5571143 h 5606186"/>
              <a:gd name="connsiteX1" fmla="*/ 2886084 w 3931431"/>
              <a:gd name="connsiteY1" fmla="*/ 0 h 5606186"/>
              <a:gd name="connsiteX2" fmla="*/ 3910886 w 3931431"/>
              <a:gd name="connsiteY2" fmla="*/ 2012295 h 5606186"/>
              <a:gd name="connsiteX3" fmla="*/ 3910192 w 3931431"/>
              <a:gd name="connsiteY3" fmla="*/ 4703381 h 5606186"/>
              <a:gd name="connsiteX4" fmla="*/ 3931431 w 3931431"/>
              <a:gd name="connsiteY4" fmla="*/ 5606186 h 5606186"/>
              <a:gd name="connsiteX5" fmla="*/ 0 w 3931431"/>
              <a:gd name="connsiteY5" fmla="*/ 5571143 h 5606186"/>
              <a:gd name="connsiteX0" fmla="*/ 0 w 3912966"/>
              <a:gd name="connsiteY0" fmla="*/ 5571143 h 5609320"/>
              <a:gd name="connsiteX1" fmla="*/ 2886084 w 3912966"/>
              <a:gd name="connsiteY1" fmla="*/ 0 h 5609320"/>
              <a:gd name="connsiteX2" fmla="*/ 3910886 w 3912966"/>
              <a:gd name="connsiteY2" fmla="*/ 2012295 h 5609320"/>
              <a:gd name="connsiteX3" fmla="*/ 3910192 w 3912966"/>
              <a:gd name="connsiteY3" fmla="*/ 4703381 h 5609320"/>
              <a:gd name="connsiteX4" fmla="*/ 3868863 w 3912966"/>
              <a:gd name="connsiteY4" fmla="*/ 5609320 h 5609320"/>
              <a:gd name="connsiteX5" fmla="*/ 0 w 3912966"/>
              <a:gd name="connsiteY5" fmla="*/ 5571143 h 5609320"/>
              <a:gd name="connsiteX0" fmla="*/ 0 w 3915790"/>
              <a:gd name="connsiteY0" fmla="*/ 5571143 h 5593663"/>
              <a:gd name="connsiteX1" fmla="*/ 2886084 w 3915790"/>
              <a:gd name="connsiteY1" fmla="*/ 0 h 5593663"/>
              <a:gd name="connsiteX2" fmla="*/ 3910886 w 3915790"/>
              <a:gd name="connsiteY2" fmla="*/ 2012295 h 5593663"/>
              <a:gd name="connsiteX3" fmla="*/ 3910192 w 3915790"/>
              <a:gd name="connsiteY3" fmla="*/ 4703381 h 5593663"/>
              <a:gd name="connsiteX4" fmla="*/ 3915790 w 3915790"/>
              <a:gd name="connsiteY4" fmla="*/ 5593663 h 5593663"/>
              <a:gd name="connsiteX5" fmla="*/ 0 w 3915790"/>
              <a:gd name="connsiteY5" fmla="*/ 5571143 h 5593663"/>
              <a:gd name="connsiteX0" fmla="*/ 0 w 3916271"/>
              <a:gd name="connsiteY0" fmla="*/ 5571143 h 5593663"/>
              <a:gd name="connsiteX1" fmla="*/ 2886084 w 3916271"/>
              <a:gd name="connsiteY1" fmla="*/ 0 h 5593663"/>
              <a:gd name="connsiteX2" fmla="*/ 3910886 w 3916271"/>
              <a:gd name="connsiteY2" fmla="*/ 2012295 h 5593663"/>
              <a:gd name="connsiteX3" fmla="*/ 3910192 w 3916271"/>
              <a:gd name="connsiteY3" fmla="*/ 4703381 h 5593663"/>
              <a:gd name="connsiteX4" fmla="*/ 3915790 w 3916271"/>
              <a:gd name="connsiteY4" fmla="*/ 5593663 h 5593663"/>
              <a:gd name="connsiteX5" fmla="*/ 0 w 3916271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3683"/>
              <a:gd name="connsiteY0" fmla="*/ 5571143 h 5593663"/>
              <a:gd name="connsiteX1" fmla="*/ 2886084 w 3923683"/>
              <a:gd name="connsiteY1" fmla="*/ 0 h 5593663"/>
              <a:gd name="connsiteX2" fmla="*/ 3910886 w 3923683"/>
              <a:gd name="connsiteY2" fmla="*/ 2012295 h 5593663"/>
              <a:gd name="connsiteX3" fmla="*/ 3922709 w 3923683"/>
              <a:gd name="connsiteY3" fmla="*/ 4693990 h 5593663"/>
              <a:gd name="connsiteX4" fmla="*/ 3915790 w 3923683"/>
              <a:gd name="connsiteY4" fmla="*/ 5593663 h 5593663"/>
              <a:gd name="connsiteX5" fmla="*/ 0 w 3923683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22709"/>
              <a:gd name="connsiteY0" fmla="*/ 5571143 h 5593663"/>
              <a:gd name="connsiteX1" fmla="*/ 2886084 w 3922709"/>
              <a:gd name="connsiteY1" fmla="*/ 0 h 5593663"/>
              <a:gd name="connsiteX2" fmla="*/ 3910886 w 3922709"/>
              <a:gd name="connsiteY2" fmla="*/ 2012295 h 5593663"/>
              <a:gd name="connsiteX3" fmla="*/ 3922709 w 3922709"/>
              <a:gd name="connsiteY3" fmla="*/ 4693990 h 5593663"/>
              <a:gd name="connsiteX4" fmla="*/ 3915790 w 3922709"/>
              <a:gd name="connsiteY4" fmla="*/ 5593663 h 5593663"/>
              <a:gd name="connsiteX5" fmla="*/ 0 w 3922709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0886 w 3919583"/>
              <a:gd name="connsiteY2" fmla="*/ 2012295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  <a:gd name="connsiteX0" fmla="*/ 0 w 3919583"/>
              <a:gd name="connsiteY0" fmla="*/ 5571143 h 5593663"/>
              <a:gd name="connsiteX1" fmla="*/ 2886084 w 3919583"/>
              <a:gd name="connsiteY1" fmla="*/ 0 h 5593663"/>
              <a:gd name="connsiteX2" fmla="*/ 3914014 w 3919583"/>
              <a:gd name="connsiteY2" fmla="*/ 2024821 h 5593663"/>
              <a:gd name="connsiteX3" fmla="*/ 3919583 w 3919583"/>
              <a:gd name="connsiteY3" fmla="*/ 4687730 h 5593663"/>
              <a:gd name="connsiteX4" fmla="*/ 3915790 w 3919583"/>
              <a:gd name="connsiteY4" fmla="*/ 5593663 h 5593663"/>
              <a:gd name="connsiteX5" fmla="*/ 0 w 3919583"/>
              <a:gd name="connsiteY5" fmla="*/ 5571143 h 55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9583" h="5593663">
                <a:moveTo>
                  <a:pt x="0" y="5571143"/>
                </a:moveTo>
                <a:lnTo>
                  <a:pt x="2886084" y="0"/>
                </a:lnTo>
                <a:cubicBezTo>
                  <a:pt x="3296866" y="781336"/>
                  <a:pt x="3503232" y="1243485"/>
                  <a:pt x="3914014" y="2024821"/>
                </a:cubicBezTo>
                <a:cubicBezTo>
                  <a:pt x="3912240" y="2295005"/>
                  <a:pt x="3918271" y="3614728"/>
                  <a:pt x="3919583" y="4687730"/>
                </a:cubicBezTo>
                <a:cubicBezTo>
                  <a:pt x="3917192" y="5350405"/>
                  <a:pt x="3918181" y="5087563"/>
                  <a:pt x="3915790" y="5593663"/>
                </a:cubicBezTo>
                <a:lnTo>
                  <a:pt x="0" y="5571143"/>
                </a:lnTo>
                <a:close/>
              </a:path>
            </a:pathLst>
          </a:custGeom>
          <a:gradFill flip="none" rotWithShape="1">
            <a:gsLst>
              <a:gs pos="91000">
                <a:srgbClr val="004D6F">
                  <a:alpha val="90000"/>
                </a:srgbClr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fr-FR" dirty="0"/>
              <a:t> </a:t>
            </a:r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46"/>
          <a:stretch/>
        </p:blipFill>
        <p:spPr bwMode="auto">
          <a:xfrm>
            <a:off x="3770171" y="7003793"/>
            <a:ext cx="2302132" cy="55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2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100000">
                <a:srgbClr val="ECF2F4"/>
              </a:gs>
              <a:gs pos="51000">
                <a:srgbClr val="045072"/>
              </a:gs>
              <a:gs pos="0">
                <a:srgbClr val="E8EFF2"/>
              </a:gs>
            </a:gsLst>
            <a:lin ang="0" scaled="1"/>
            <a:tileRect/>
          </a:gradFill>
          <a:ln>
            <a:solidFill>
              <a:schemeClr val="tx1">
                <a:lumMod val="50000"/>
              </a:schemeClr>
            </a:solidFill>
          </a:ln>
        </p:spPr>
        <p:txBody>
          <a:bodyPr anchor="ctr"/>
          <a:lstStyle/>
          <a:p>
            <a:r>
              <a:rPr lang="fr-FR" dirty="0" smtClean="0"/>
              <a:t>Prise en main</a:t>
            </a:r>
            <a:br>
              <a:rPr lang="fr-FR" dirty="0" smtClean="0"/>
            </a:br>
            <a:r>
              <a:rPr lang="fr-FR" dirty="0" smtClean="0"/>
              <a:t>Notion de variable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11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Calculons la racine carrée de </a:t>
            </a:r>
            <a:r>
              <a:rPr lang="fr-FR" dirty="0" err="1" smtClean="0"/>
              <a:t>VarA</a:t>
            </a:r>
            <a:r>
              <a:rPr lang="fr-FR" dirty="0" smtClean="0"/>
              <a:t> :</a:t>
            </a:r>
          </a:p>
          <a:p>
            <a:endParaRPr lang="fr-FR" dirty="0"/>
          </a:p>
          <a:p>
            <a:r>
              <a:rPr lang="fr-FR" dirty="0" smtClean="0"/>
              <a:t>Et revenons à la valeur initiale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Quelles observations ?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Soyons précis…	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08064" y="1702577"/>
            <a:ext cx="4968552" cy="545539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Sqr_VarA</a:t>
            </a:r>
            <a:r>
              <a:rPr lang="fr-FR" sz="2800" b="1" dirty="0" smtClean="0"/>
              <a:t> = </a:t>
            </a:r>
            <a:r>
              <a:rPr lang="fr-FR" sz="2800" b="1" dirty="0" err="1" smtClean="0"/>
              <a:t>math.sqrt</a:t>
            </a:r>
            <a:r>
              <a:rPr lang="fr-FR" sz="2800" b="1" dirty="0" smtClean="0"/>
              <a:t>(</a:t>
            </a:r>
            <a:r>
              <a:rPr lang="fr-FR" sz="2800" b="1" dirty="0" err="1" smtClean="0"/>
              <a:t>VarA</a:t>
            </a:r>
            <a:r>
              <a:rPr lang="fr-FR" sz="2800" b="1" dirty="0"/>
              <a:t>)</a:t>
            </a:r>
            <a:endParaRPr lang="fr-FR" sz="2800" b="1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2880072" y="3203773"/>
            <a:ext cx="5400600" cy="2319075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VarAbis</a:t>
            </a:r>
            <a:r>
              <a:rPr lang="fr-FR" sz="2800" b="1" dirty="0"/>
              <a:t> = </a:t>
            </a:r>
            <a:r>
              <a:rPr lang="fr-FR" sz="2800" b="1" dirty="0" err="1" smtClean="0"/>
              <a:t>Sqr_VarA</a:t>
            </a:r>
            <a:r>
              <a:rPr lang="fr-FR" sz="2800" b="1" dirty="0" smtClean="0"/>
              <a:t>*</a:t>
            </a:r>
            <a:r>
              <a:rPr lang="fr-FR" sz="2800" b="1" dirty="0"/>
              <a:t> </a:t>
            </a:r>
            <a:r>
              <a:rPr lang="fr-FR" sz="2800" b="1" dirty="0" err="1" smtClean="0"/>
              <a:t>Sqr_VarA</a:t>
            </a:r>
            <a:endParaRPr lang="fr-FR" sz="2800" b="1" dirty="0" smtClean="0"/>
          </a:p>
          <a:p>
            <a:pPr algn="ctr"/>
            <a:r>
              <a:rPr lang="fr-FR" sz="2800" b="1" dirty="0" err="1"/>
              <a:t>VarAbis</a:t>
            </a:r>
            <a:r>
              <a:rPr lang="fr-FR" sz="2800" b="1" dirty="0"/>
              <a:t> = </a:t>
            </a:r>
            <a:r>
              <a:rPr lang="fr-FR" sz="2800" b="1" dirty="0" err="1" smtClean="0"/>
              <a:t>Sqr_VarA</a:t>
            </a:r>
            <a:r>
              <a:rPr lang="fr-FR" sz="2800" b="1" dirty="0" smtClean="0"/>
              <a:t>**2</a:t>
            </a:r>
            <a:endParaRPr lang="fr-FR" sz="2800" b="1" dirty="0"/>
          </a:p>
          <a:p>
            <a:pPr algn="ctr"/>
            <a:r>
              <a:rPr lang="fr-FR" sz="2800" b="1" dirty="0" err="1" smtClean="0"/>
              <a:t>VarAbis</a:t>
            </a:r>
            <a:r>
              <a:rPr lang="fr-FR" sz="2800" b="1" dirty="0" smtClean="0"/>
              <a:t> = </a:t>
            </a:r>
            <a:r>
              <a:rPr lang="fr-FR" sz="2800" b="1" dirty="0" err="1" smtClean="0"/>
              <a:t>math.pow</a:t>
            </a:r>
            <a:r>
              <a:rPr lang="fr-FR" sz="2800" b="1" dirty="0" smtClean="0"/>
              <a:t>(Sqr_VarA,2)</a:t>
            </a:r>
          </a:p>
          <a:p>
            <a:pPr algn="ctr"/>
            <a:r>
              <a:rPr lang="fr-FR" sz="2800" b="1" dirty="0" err="1" smtClean="0"/>
              <a:t>VarA</a:t>
            </a:r>
            <a:endParaRPr lang="fr-FR" sz="2800" b="1" dirty="0"/>
          </a:p>
          <a:p>
            <a:pPr algn="ctr"/>
            <a:r>
              <a:rPr lang="fr-FR" sz="2800" b="1" dirty="0" err="1" smtClean="0"/>
              <a:t>VarA</a:t>
            </a:r>
            <a:r>
              <a:rPr lang="fr-FR" sz="2800" b="1" dirty="0" smtClean="0"/>
              <a:t> - </a:t>
            </a:r>
            <a:r>
              <a:rPr lang="fr-FR" sz="2800" b="1" dirty="0" err="1" smtClean="0"/>
              <a:t>VarAbis</a:t>
            </a:r>
            <a:r>
              <a:rPr lang="fr-FR" sz="28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81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uiExpand="1" animBg="1"/>
      <p:bldP spid="5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Qu’est ce que le type ?</a:t>
            </a:r>
          </a:p>
          <a:p>
            <a:pPr lvl="1"/>
            <a:r>
              <a:rPr lang="fr-FR" dirty="0" smtClean="0"/>
              <a:t>Façon dont la variable est stockée en mémoire</a:t>
            </a:r>
          </a:p>
          <a:p>
            <a:pPr lvl="1"/>
            <a:r>
              <a:rPr lang="fr-FR" dirty="0" smtClean="0"/>
              <a:t>=&gt; la taille qu’elle occupe</a:t>
            </a:r>
          </a:p>
          <a:p>
            <a:pPr lvl="1"/>
            <a:r>
              <a:rPr lang="fr-FR" dirty="0" smtClean="0"/>
              <a:t>=&gt; la façon dont elle est codée</a:t>
            </a:r>
          </a:p>
          <a:p>
            <a:r>
              <a:rPr lang="fr-FR" dirty="0" smtClean="0"/>
              <a:t>Où est  « écrit » une variable dans un ordinateur ?</a:t>
            </a:r>
          </a:p>
          <a:p>
            <a:r>
              <a:rPr lang="fr-FR" dirty="0" smtClean="0"/>
              <a:t>Qu’est ce au fond un «calculateur » ?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Codage des  variables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5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Réduit à son strict minimum c’est cela :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Un ordinateur c’est quoi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6" y="1867326"/>
            <a:ext cx="6670132" cy="49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L’ordinateur ne connait que le 0 ou le 1 (bit)</a:t>
                </a:r>
              </a:p>
              <a:p>
                <a:r>
                  <a:rPr lang="fr-FR" dirty="0" smtClean="0"/>
                  <a:t>Il ne travaille donc qu’en base 2</a:t>
                </a:r>
              </a:p>
              <a:p>
                <a:r>
                  <a:rPr lang="fr-FR" dirty="0" smtClean="0"/>
                  <a:t>Rappel sur la notion de « base »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𝜶𝜷𝜸𝜹</m:t>
                              </m:r>
                            </m:e>
                          </m:d>
                        </m:e>
                        <m:sub>
                          <m:r>
                            <a:rPr lang="fr-FR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fr-FR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fr-FR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fr-FR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fr-FR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fr-FR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fr-FR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fr-FR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fr-FR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fr-FR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fr-FR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fr-FR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fr-FR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fr-FR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fr-FR" dirty="0" smtClean="0">
                    <a:solidFill>
                      <a:schemeClr val="tx2">
                        <a:lumMod val="75000"/>
                      </a:schemeClr>
                    </a:solidFill>
                  </a:rPr>
                  <a:t>Exemple  :</a:t>
                </a:r>
                <a14:m>
                  <m:oMath xmlns:m="http://schemas.openxmlformats.org/officeDocument/2006/math">
                    <m:r>
                      <a:rPr lang="fr-FR" b="1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fr-FR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𝟐𝟎𝟏𝟕</m:t>
                            </m:r>
                          </m:e>
                        </m:d>
                      </m:e>
                      <m:sub>
                        <m:r>
                          <a:rPr lang="fr-FR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  <m:r>
                      <a:rPr lang="fr-FR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fr-FR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lang="fr-FR" b="1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fr-FR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fr-FR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fr-FR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lang="fr-FR" b="1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fr-FR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fr-FR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lang="fr-FR" b="1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fr-FR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fr-FR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fr-FR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lang="fr-FR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fr-FR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endParaRPr lang="fr-FR" i="1" dirty="0" smtClean="0">
                  <a:solidFill>
                    <a:schemeClr val="tx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𝟓𝟒𝟐</m:t>
                              </m:r>
                            </m:e>
                          </m:d>
                        </m:e>
                        <m:sub>
                          <m:r>
                            <a:rPr lang="fr-FR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fr-FR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fr-FR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  <m:sup>
                                  <m:r>
                                    <a:rPr lang="fr-FR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fr-FR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fr-FR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r>
                        <a:rPr lang="fr-FR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𝟐𝟎𝟔</m:t>
                              </m:r>
                            </m:e>
                          </m:d>
                        </m:e>
                        <m:sub>
                          <m:r>
                            <a:rPr lang="fr-FR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fr-FR" dirty="0" smtClean="0"/>
              </a:p>
              <a:p>
                <a:r>
                  <a:rPr lang="fr-FR" dirty="0" smtClean="0"/>
                  <a:t>Quel est la valeur en décimal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𝟏𝟎𝟎𝟏𝟏𝟎𝟏</m:t>
                            </m:r>
                          </m:e>
                        </m:d>
                      </m:e>
                      <m:sub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dirty="0" smtClean="0"/>
                  <a:t>?</a:t>
                </a:r>
              </a:p>
              <a:p>
                <a:r>
                  <a:rPr lang="fr-FR" dirty="0" smtClean="0"/>
                  <a:t>Quel </a:t>
                </a:r>
                <a:r>
                  <a:rPr lang="fr-FR" dirty="0"/>
                  <a:t>est la valeur en décimal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𝟑𝟎𝟒</m:t>
                            </m:r>
                          </m:e>
                        </m:d>
                      </m:e>
                      <m:sub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fr-FR" dirty="0" smtClean="0"/>
                  <a:t>? Et en base 4?</a:t>
                </a:r>
              </a:p>
              <a:p>
                <a:r>
                  <a:rPr lang="fr-FR" dirty="0" smtClean="0"/>
                  <a:t>Existe-t-il des bases &gt;10 ?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0" b="-32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Codage d’un nombre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58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variable = une ou plusieurs « cases mémoire »</a:t>
            </a:r>
          </a:p>
          <a:p>
            <a:r>
              <a:rPr lang="fr-FR" dirty="0" smtClean="0"/>
              <a:t>La case de base contient un octet</a:t>
            </a:r>
          </a:p>
          <a:p>
            <a:r>
              <a:rPr lang="fr-FR" dirty="0" smtClean="0"/>
              <a:t>Qu’est ce qu’un octet ? </a:t>
            </a:r>
          </a:p>
          <a:p>
            <a:r>
              <a:rPr lang="fr-FR" dirty="0" smtClean="0"/>
              <a:t>Quelle valeur maximale peut il contenir ?</a:t>
            </a:r>
          </a:p>
          <a:p>
            <a:r>
              <a:rPr lang="fr-FR" dirty="0" smtClean="0"/>
              <a:t>Et si le nombre devient plus grand que cette valeur maximale?</a:t>
            </a:r>
          </a:p>
          <a:p>
            <a:r>
              <a:rPr lang="fr-FR" dirty="0" smtClean="0"/>
              <a:t>Et si le nombre est négatif ?</a:t>
            </a:r>
          </a:p>
          <a:p>
            <a:pPr lvl="1"/>
            <a:r>
              <a:rPr lang="fr-FR" dirty="0" smtClean="0"/>
              <a:t>Ex : si on considère Nombre positif il vaut ici 180</a:t>
            </a:r>
          </a:p>
          <a:p>
            <a:pPr lvl="1"/>
            <a:r>
              <a:rPr lang="fr-FR" dirty="0" smtClean="0"/>
              <a:t>Sinon on calcule son complément </a:t>
            </a:r>
            <a:r>
              <a:rPr lang="fr-FR" dirty="0"/>
              <a:t>à </a:t>
            </a:r>
            <a:r>
              <a:rPr lang="fr-FR" dirty="0" smtClean="0"/>
              <a:t>2 = il vaut ici -76</a:t>
            </a:r>
          </a:p>
          <a:p>
            <a:r>
              <a:rPr lang="fr-FR" dirty="0" smtClean="0"/>
              <a:t>Et si le nombre n’est pas entier ?</a:t>
            </a:r>
          </a:p>
          <a:p>
            <a:r>
              <a:rPr lang="fr-FR" dirty="0" smtClean="0"/>
              <a:t>Et si ce n’est pas un nombre 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Stockage d’un variable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157178"/>
            <a:ext cx="8856984" cy="420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6511" y="1024856"/>
            <a:ext cx="9586329" cy="5812612"/>
          </a:xfrm>
        </p:spPr>
        <p:txBody>
          <a:bodyPr/>
          <a:lstStyle/>
          <a:p>
            <a:r>
              <a:rPr lang="fr-FR" dirty="0" smtClean="0"/>
              <a:t>Un programme informatique doit savoir comment est codé les variables sur lesquelles il travaille =&gt; notion de type</a:t>
            </a:r>
          </a:p>
          <a:p>
            <a:r>
              <a:rPr lang="fr-FR" dirty="0" smtClean="0"/>
              <a:t>Dans le plupart des langages (C, Ada,..;) : il faut préciser le type des variables avant leur utilisation = déclaration de variables</a:t>
            </a:r>
          </a:p>
          <a:p>
            <a:r>
              <a:rPr lang="fr-FR" dirty="0" smtClean="0"/>
              <a:t>En python                le typage se fait « à la volée » </a:t>
            </a:r>
          </a:p>
          <a:p>
            <a:pPr lvl="1"/>
            <a:r>
              <a:rPr lang="fr-FR" dirty="0" smtClean="0"/>
              <a:t>4 types numériques</a:t>
            </a:r>
            <a:r>
              <a:rPr lang="fr-FR" sz="1400" dirty="0" smtClean="0"/>
              <a:t> (codage complexe car langage interprété)</a:t>
            </a:r>
            <a:r>
              <a:rPr lang="fr-FR" dirty="0" smtClean="0"/>
              <a:t> </a:t>
            </a:r>
          </a:p>
          <a:p>
            <a:pPr lvl="2">
              <a:spcBef>
                <a:spcPts val="0"/>
              </a:spcBef>
            </a:pPr>
            <a:r>
              <a:rPr lang="fr-FR" b="1" dirty="0" err="1" smtClean="0">
                <a:solidFill>
                  <a:schemeClr val="accent3">
                    <a:lumMod val="75000"/>
                  </a:schemeClr>
                </a:solidFill>
              </a:rPr>
              <a:t>integer</a:t>
            </a:r>
            <a:r>
              <a:rPr lang="fr-FR" dirty="0" smtClean="0"/>
              <a:t> ou 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long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3">
                    <a:lumMod val="75000"/>
                  </a:schemeClr>
                </a:solidFill>
              </a:rPr>
              <a:t>integer</a:t>
            </a:r>
            <a:r>
              <a:rPr lang="fr-FR" dirty="0" smtClean="0"/>
              <a:t> : codage de nombres entiers</a:t>
            </a:r>
          </a:p>
          <a:p>
            <a:pPr lvl="2">
              <a:spcBef>
                <a:spcPts val="0"/>
              </a:spcBef>
            </a:pPr>
            <a:r>
              <a:rPr lang="fr-FR" b="1" dirty="0" err="1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fr-FR" b="1" dirty="0" err="1" smtClean="0">
                <a:solidFill>
                  <a:schemeClr val="accent3">
                    <a:lumMod val="75000"/>
                  </a:schemeClr>
                </a:solidFill>
              </a:rPr>
              <a:t>loat</a:t>
            </a:r>
            <a:r>
              <a:rPr lang="fr-FR" dirty="0" smtClean="0"/>
              <a:t> : codage de nombre réels </a:t>
            </a:r>
            <a:r>
              <a:rPr lang="fr-FR" dirty="0"/>
              <a:t>sur 64 bits,</a:t>
            </a:r>
            <a:endParaRPr lang="fr-FR" dirty="0" smtClean="0"/>
          </a:p>
          <a:p>
            <a:pPr lvl="2">
              <a:spcBef>
                <a:spcPts val="0"/>
              </a:spcBef>
            </a:pPr>
            <a:r>
              <a:rPr lang="fr-FR" b="1" dirty="0" err="1" smtClean="0">
                <a:solidFill>
                  <a:schemeClr val="accent3">
                    <a:lumMod val="75000"/>
                  </a:schemeClr>
                </a:solidFill>
              </a:rPr>
              <a:t>complex</a:t>
            </a:r>
            <a:r>
              <a:rPr lang="fr-FR" dirty="0" smtClean="0"/>
              <a:t> : pour les nombres complexes</a:t>
            </a:r>
          </a:p>
          <a:p>
            <a:pPr marL="503972" lvl="1" indent="0"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Notion de typage	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92" y="3934722"/>
            <a:ext cx="1173480" cy="7467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3192" y="1169979"/>
            <a:ext cx="5400600" cy="5422761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/>
              <a:t>Quelques « </a:t>
            </a:r>
            <a:r>
              <a:rPr lang="fr-FR" sz="2800" b="1" u="sng" dirty="0" err="1" smtClean="0"/>
              <a:t>bizzareries</a:t>
            </a:r>
            <a:r>
              <a:rPr lang="fr-FR" sz="2800" b="1" u="sng" dirty="0" smtClean="0"/>
              <a:t> » :</a:t>
            </a:r>
          </a:p>
          <a:p>
            <a:pPr algn="ctr"/>
            <a:endParaRPr lang="fr-FR" sz="2800" b="1" dirty="0" smtClean="0"/>
          </a:p>
          <a:p>
            <a:pPr algn="ctr"/>
            <a:r>
              <a:rPr lang="fr-FR" sz="2800" b="1" dirty="0" err="1" smtClean="0"/>
              <a:t>Bcp</a:t>
            </a:r>
            <a:r>
              <a:rPr lang="fr-FR" sz="2800" b="1" dirty="0" smtClean="0"/>
              <a:t> = 1e443</a:t>
            </a:r>
          </a:p>
          <a:p>
            <a:pPr algn="ctr"/>
            <a:r>
              <a:rPr lang="fr-FR" sz="2800" b="1" dirty="0" err="1" smtClean="0"/>
              <a:t>PasBcp</a:t>
            </a:r>
            <a:r>
              <a:rPr lang="fr-FR" sz="2800" b="1" dirty="0" smtClean="0"/>
              <a:t> </a:t>
            </a:r>
            <a:r>
              <a:rPr lang="fr-FR" sz="2800" b="1" dirty="0"/>
              <a:t>= </a:t>
            </a:r>
            <a:r>
              <a:rPr lang="fr-FR" sz="2800" b="1" dirty="0" smtClean="0"/>
              <a:t>-1e602</a:t>
            </a:r>
          </a:p>
          <a:p>
            <a:pPr algn="ctr"/>
            <a:r>
              <a:rPr lang="fr-FR" sz="2800" b="1" dirty="0" err="1" smtClean="0"/>
              <a:t>Bcp</a:t>
            </a:r>
            <a:r>
              <a:rPr lang="fr-FR" sz="2800" b="1" dirty="0" smtClean="0"/>
              <a:t>=</a:t>
            </a:r>
            <a:r>
              <a:rPr lang="fr-FR" sz="2800" b="1" dirty="0" err="1" smtClean="0"/>
              <a:t>Bcp</a:t>
            </a:r>
            <a:r>
              <a:rPr lang="fr-FR" sz="2800" b="1" dirty="0" smtClean="0"/>
              <a:t>*0</a:t>
            </a:r>
            <a:endParaRPr lang="fr-FR" sz="2800" b="1" dirty="0"/>
          </a:p>
          <a:p>
            <a:pPr algn="ctr"/>
            <a:r>
              <a:rPr lang="fr-FR" sz="2800" b="1" dirty="0" err="1" smtClean="0"/>
              <a:t>Zz</a:t>
            </a:r>
            <a:r>
              <a:rPr lang="fr-FR" sz="2800" b="1" dirty="0" smtClean="0"/>
              <a:t> = </a:t>
            </a:r>
            <a:r>
              <a:rPr lang="fr-FR" sz="2800" b="1" dirty="0" err="1" smtClean="0"/>
              <a:t>complex</a:t>
            </a:r>
            <a:r>
              <a:rPr lang="fr-FR" sz="2800" b="1" dirty="0" smtClean="0"/>
              <a:t>(1,2)</a:t>
            </a:r>
          </a:p>
          <a:p>
            <a:pPr algn="ctr"/>
            <a:r>
              <a:rPr lang="fr-FR" sz="2800" b="1" dirty="0" smtClean="0"/>
              <a:t>Test=</a:t>
            </a:r>
            <a:r>
              <a:rPr lang="fr-FR" sz="2800" b="1" dirty="0" err="1" smtClean="0"/>
              <a:t>isinstance</a:t>
            </a:r>
            <a:r>
              <a:rPr lang="fr-FR" sz="2800" b="1" dirty="0" smtClean="0"/>
              <a:t>(</a:t>
            </a:r>
            <a:r>
              <a:rPr lang="fr-FR" sz="2800" b="1" dirty="0" err="1" smtClean="0"/>
              <a:t>VarA,int</a:t>
            </a:r>
            <a:r>
              <a:rPr lang="fr-FR" sz="2800" b="1" dirty="0" smtClean="0"/>
              <a:t>)</a:t>
            </a:r>
          </a:p>
          <a:p>
            <a:pPr algn="ctr"/>
            <a:r>
              <a:rPr lang="fr-FR" sz="2800" b="1" dirty="0" smtClean="0"/>
              <a:t>Test2 = (3&lt;2)</a:t>
            </a:r>
          </a:p>
          <a:p>
            <a:pPr algn="ctr"/>
            <a:r>
              <a:rPr lang="fr-FR" sz="2800" b="1" dirty="0" smtClean="0"/>
              <a:t> </a:t>
            </a:r>
            <a:r>
              <a:rPr lang="fr-FR" sz="2800" b="1" dirty="0" err="1" smtClean="0"/>
              <a:t>Carac</a:t>
            </a:r>
            <a:r>
              <a:rPr lang="fr-FR" sz="2800" b="1" dirty="0" smtClean="0"/>
              <a:t> = ‘R’</a:t>
            </a:r>
          </a:p>
          <a:p>
            <a:pPr algn="ctr"/>
            <a:r>
              <a:rPr lang="fr-FR" sz="2800" b="1" dirty="0" smtClean="0"/>
              <a:t>Paul = ‘</a:t>
            </a:r>
            <a:r>
              <a:rPr lang="fr-FR" sz="2800" b="1" dirty="0" err="1" smtClean="0"/>
              <a:t>Lochon</a:t>
            </a:r>
            <a:r>
              <a:rPr lang="fr-FR" sz="2800" b="1" dirty="0" smtClean="0"/>
              <a:t> ’</a:t>
            </a:r>
          </a:p>
          <a:p>
            <a:pPr algn="ctr"/>
            <a:r>
              <a:rPr lang="fr-FR" sz="2800" b="1" dirty="0" smtClean="0"/>
              <a:t>Nb= ‘4’</a:t>
            </a:r>
          </a:p>
          <a:p>
            <a:pPr algn="ctr"/>
            <a:r>
              <a:rPr lang="fr-FR" sz="2800" b="1" dirty="0" smtClean="0"/>
              <a:t>Nb +2</a:t>
            </a:r>
          </a:p>
        </p:txBody>
      </p:sp>
      <p:sp>
        <p:nvSpPr>
          <p:cNvPr id="8" name="Rectangle avec coins arrondis en diagonale 7"/>
          <p:cNvSpPr/>
          <p:nvPr/>
        </p:nvSpPr>
        <p:spPr>
          <a:xfrm>
            <a:off x="5823135" y="4013657"/>
            <a:ext cx="4041713" cy="2724525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utilisera aussi :</a:t>
            </a:r>
          </a:p>
          <a:p>
            <a:endParaRPr lang="fr-FR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Le type </a:t>
            </a:r>
            <a:r>
              <a:rPr lang="fr-FR" sz="2000" b="1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bool</a:t>
            </a:r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les variables booléennes</a:t>
            </a:r>
          </a:p>
          <a:p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(TRUE/FALSE)</a:t>
            </a:r>
          </a:p>
          <a:p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Le type </a:t>
            </a:r>
            <a:r>
              <a:rPr lang="fr-FR" sz="2000" b="1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</a:t>
            </a:r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les caractères</a:t>
            </a:r>
          </a:p>
          <a:p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Les chaines de caractères 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04408" y="395461"/>
            <a:ext cx="4032448" cy="334595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/>
              <a:t>Précision</a:t>
            </a:r>
          </a:p>
          <a:p>
            <a:pPr algn="ctr"/>
            <a:r>
              <a:rPr lang="fr-FR" sz="2800" b="1" dirty="0" smtClean="0"/>
              <a:t>Val1 =12.2e4</a:t>
            </a:r>
          </a:p>
          <a:p>
            <a:pPr algn="ctr"/>
            <a:r>
              <a:rPr lang="fr-FR" sz="2800" b="1" dirty="0" smtClean="0"/>
              <a:t>Val2 = 2.23e-13</a:t>
            </a:r>
          </a:p>
          <a:p>
            <a:pPr algn="ctr"/>
            <a:r>
              <a:rPr lang="fr-FR" sz="2800" b="1" dirty="0" smtClean="0"/>
              <a:t>Somme = Val1 + Val2</a:t>
            </a:r>
          </a:p>
          <a:p>
            <a:pPr algn="ctr"/>
            <a:r>
              <a:rPr lang="fr-FR" sz="2800" b="1" dirty="0" err="1" smtClean="0"/>
              <a:t>Prod</a:t>
            </a:r>
            <a:r>
              <a:rPr lang="fr-FR" sz="2800" b="1" dirty="0" smtClean="0"/>
              <a:t> = Val1*Val2</a:t>
            </a:r>
          </a:p>
          <a:p>
            <a:pPr algn="ctr"/>
            <a:endParaRPr lang="fr-FR" sz="2800" b="1" dirty="0" smtClean="0"/>
          </a:p>
          <a:p>
            <a:pPr algn="ctr"/>
            <a:r>
              <a:rPr lang="fr-FR" sz="2800" b="1" dirty="0" smtClean="0"/>
              <a:t>Conclusion ?</a:t>
            </a:r>
          </a:p>
        </p:txBody>
      </p:sp>
    </p:spTree>
    <p:extLst>
      <p:ext uri="{BB962C8B-B14F-4D97-AF65-F5344CB8AC3E}">
        <p14:creationId xmlns:p14="http://schemas.microsoft.com/office/powerpoint/2010/main" val="128747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 uiExpand="1" animBg="1"/>
      <p:bldP spid="8" grpId="0" animBg="1"/>
      <p:bldP spid="7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Python est avant tout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un langage de programmation </a:t>
            </a:r>
          </a:p>
          <a:p>
            <a:r>
              <a:rPr lang="fr-FR" dirty="0" smtClean="0"/>
              <a:t>Le plus simple (quoique…) est d’utiliser une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console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…vous êtes prêt à faire du python. Au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prompt</a:t>
            </a:r>
            <a:r>
              <a:rPr lang="fr-FR" dirty="0" smtClean="0"/>
              <a:t> tapez 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r>
              <a:rPr lang="fr-FR" dirty="0" smtClean="0"/>
              <a:t>Bravo !!! Vous avez réalisé votre première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commande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L’environnement (1)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376016" y="2627709"/>
            <a:ext cx="4968552" cy="1432307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Lancer un </a:t>
            </a:r>
            <a:r>
              <a:rPr lang="fr-FR" sz="2800" b="1" dirty="0" smtClean="0"/>
              <a:t>Terminal</a:t>
            </a:r>
          </a:p>
          <a:p>
            <a:pPr algn="ctr"/>
            <a:r>
              <a:rPr lang="fr-FR" sz="2000" b="1" i="1" dirty="0" smtClean="0">
                <a:solidFill>
                  <a:schemeClr val="accent3">
                    <a:lumMod val="75000"/>
                  </a:schemeClr>
                </a:solidFill>
              </a:rPr>
              <a:t> (menu Applications -&gt; outils système)</a:t>
            </a:r>
            <a:r>
              <a:rPr lang="fr-FR" sz="2800" b="1" dirty="0" smtClean="0"/>
              <a:t> </a:t>
            </a:r>
            <a:endParaRPr lang="fr-FR" sz="2800" b="1" dirty="0"/>
          </a:p>
          <a:p>
            <a:pPr algn="ctr"/>
            <a:r>
              <a:rPr lang="fr-FR" sz="2800" b="1" dirty="0"/>
              <a:t>Taper </a:t>
            </a:r>
            <a:r>
              <a:rPr lang="fr-FR" sz="2800" b="1" dirty="0" smtClean="0"/>
              <a:t>la </a:t>
            </a:r>
            <a:r>
              <a:rPr lang="fr-FR" sz="2800" b="1" dirty="0"/>
              <a:t>commande </a:t>
            </a: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</a:t>
            </a: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76016" y="4859957"/>
            <a:ext cx="4968552" cy="545539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&gt;&gt;&gt; Gertrude = 12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245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Console simple mais pas peu « conviviale » </a:t>
            </a:r>
          </a:p>
          <a:p>
            <a:pPr lvl="1"/>
            <a:r>
              <a:rPr lang="fr-FR" dirty="0" smtClean="0"/>
              <a:t>=&gt; Mieux : utilisation </a:t>
            </a:r>
            <a:r>
              <a:rPr lang="fr-FR" dirty="0"/>
              <a:t>d’un </a:t>
            </a:r>
            <a:r>
              <a:rPr lang="fr-FR" dirty="0" smtClean="0"/>
              <a:t>environnement de développement </a:t>
            </a:r>
          </a:p>
          <a:p>
            <a:pPr lvl="1"/>
            <a:r>
              <a:rPr lang="fr-FR" dirty="0" smtClean="0"/>
              <a:t>Celui installé sur les postes :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Anaconda/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</a:rPr>
              <a:t>Spyder</a:t>
            </a:r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L’environnement (2)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64048" y="3851845"/>
            <a:ext cx="4968552" cy="988923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Lancer un Terminal </a:t>
            </a:r>
          </a:p>
          <a:p>
            <a:pPr algn="ctr"/>
            <a:r>
              <a:rPr lang="fr-FR" sz="2800" b="1" dirty="0"/>
              <a:t>Taper </a:t>
            </a:r>
            <a:r>
              <a:rPr lang="fr-FR" sz="2800" b="1" dirty="0" smtClean="0"/>
              <a:t>la </a:t>
            </a:r>
            <a:r>
              <a:rPr lang="fr-FR" sz="2800" b="1" dirty="0"/>
              <a:t>commande </a:t>
            </a:r>
            <a:r>
              <a:rPr lang="fr-FR" sz="2800" b="1" dirty="0" err="1" smtClean="0">
                <a:solidFill>
                  <a:schemeClr val="accent6">
                    <a:lumMod val="50000"/>
                  </a:schemeClr>
                </a:solidFill>
              </a:rPr>
              <a:t>spyder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566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0" y="1445170"/>
            <a:ext cx="9586913" cy="514297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Spyder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344568" y="5075981"/>
            <a:ext cx="1872208" cy="4358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Une console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223888" y="3580834"/>
            <a:ext cx="3456384" cy="4358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Un éditeur de fichiers</a:t>
            </a:r>
            <a:endParaRPr lang="fr-FR" sz="2400" b="1" dirty="0"/>
          </a:p>
        </p:txBody>
      </p:sp>
      <p:grpSp>
        <p:nvGrpSpPr>
          <p:cNvPr id="21" name="Groupe 20"/>
          <p:cNvGrpSpPr/>
          <p:nvPr/>
        </p:nvGrpSpPr>
        <p:grpSpPr>
          <a:xfrm>
            <a:off x="6480472" y="2623932"/>
            <a:ext cx="3456384" cy="867873"/>
            <a:chOff x="6480472" y="2623932"/>
            <a:chExt cx="3456384" cy="867873"/>
          </a:xfrm>
        </p:grpSpPr>
        <p:sp>
          <p:nvSpPr>
            <p:cNvPr id="7" name="ZoneTexte 6"/>
            <p:cNvSpPr txBox="1"/>
            <p:nvPr/>
          </p:nvSpPr>
          <p:spPr>
            <a:xfrm>
              <a:off x="6480472" y="2623932"/>
              <a:ext cx="3456384" cy="43582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/>
                <a:t>Un explorateur de fichiers</a:t>
              </a:r>
              <a:endParaRPr lang="fr-FR" sz="2400" b="1" dirty="0"/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>
              <a:off x="7056536" y="3042257"/>
              <a:ext cx="1152128" cy="449548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4664407" y="1961929"/>
            <a:ext cx="3969705" cy="1529876"/>
            <a:chOff x="4664407" y="1961929"/>
            <a:chExt cx="3969705" cy="1529876"/>
          </a:xfrm>
        </p:grpSpPr>
        <p:sp>
          <p:nvSpPr>
            <p:cNvPr id="8" name="ZoneTexte 7"/>
            <p:cNvSpPr txBox="1"/>
            <p:nvPr/>
          </p:nvSpPr>
          <p:spPr>
            <a:xfrm>
              <a:off x="4664407" y="1961929"/>
              <a:ext cx="3969705" cy="43582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/>
                <a:t>Un explorateur de variables</a:t>
              </a:r>
              <a:endParaRPr lang="fr-FR" sz="2400" b="1" dirty="0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5832400" y="2397754"/>
              <a:ext cx="360040" cy="1094051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38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Se créer un lanceur d’application sous Ubuntu Mate</a:t>
            </a:r>
          </a:p>
          <a:p>
            <a:pPr lvl="1"/>
            <a:r>
              <a:rPr lang="fr-FR" dirty="0" smtClean="0"/>
              <a:t>Clic droit dans le bandeau du tableau de bord (tout en haut)</a:t>
            </a:r>
          </a:p>
          <a:p>
            <a:pPr lvl="1"/>
            <a:r>
              <a:rPr lang="fr-FR" dirty="0" smtClean="0"/>
              <a:t>Ajouter au tableau de bord…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Lanceur d’application personnalisé</a:t>
            </a:r>
          </a:p>
          <a:p>
            <a:pPr lvl="1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Spyder</a:t>
            </a:r>
            <a:r>
              <a:rPr lang="fr-FR" dirty="0" smtClean="0"/>
              <a:t>	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00" y="2267669"/>
            <a:ext cx="3715596" cy="34313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62" y="4571925"/>
            <a:ext cx="45148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3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Qu’est ce qui se passe si je tape :</a:t>
            </a:r>
          </a:p>
          <a:p>
            <a:endParaRPr lang="fr-FR" dirty="0"/>
          </a:p>
          <a:p>
            <a:r>
              <a:rPr lang="fr-FR" dirty="0" smtClean="0"/>
              <a:t>= </a:t>
            </a:r>
            <a:r>
              <a:rPr lang="fr-FR" dirty="0"/>
              <a:t>est un </a:t>
            </a:r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opérateur</a:t>
            </a:r>
            <a:endParaRPr lang="fr-FR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fr-FR" dirty="0"/>
              <a:t>Au même sens que le « + » , le « * », …</a:t>
            </a:r>
          </a:p>
          <a:p>
            <a:pPr lvl="1"/>
            <a:r>
              <a:rPr lang="fr-FR" dirty="0"/>
              <a:t>C’est un </a:t>
            </a:r>
            <a:r>
              <a:rPr lang="fr-FR" u="sng" dirty="0"/>
              <a:t>ordre</a:t>
            </a:r>
            <a:r>
              <a:rPr lang="fr-FR" dirty="0"/>
              <a:t> que je donne à l’ordinateur</a:t>
            </a:r>
          </a:p>
          <a:p>
            <a:pPr lvl="1"/>
            <a:r>
              <a:rPr lang="fr-FR" dirty="0"/>
              <a:t> C’est l’opérateur d’affectation. </a:t>
            </a:r>
          </a:p>
          <a:p>
            <a:pPr lvl="1"/>
            <a:r>
              <a:rPr lang="fr-FR" dirty="0"/>
              <a:t>J’indique à </a:t>
            </a:r>
            <a:r>
              <a:rPr lang="fr-FR" dirty="0" smtClean="0"/>
              <a:t>Python </a:t>
            </a:r>
            <a:r>
              <a:rPr lang="fr-FR" dirty="0"/>
              <a:t>que je dois mettre dans un emplacement mémoire qui s’appellera </a:t>
            </a:r>
            <a:r>
              <a:rPr lang="fr-FR" dirty="0" err="1"/>
              <a:t>VarA</a:t>
            </a:r>
            <a:r>
              <a:rPr lang="fr-FR" dirty="0"/>
              <a:t>, la valeur 18257.</a:t>
            </a:r>
          </a:p>
          <a:p>
            <a:pPr lvl="1"/>
            <a:r>
              <a:rPr lang="fr-FR" dirty="0"/>
              <a:t>Je crée la variable </a:t>
            </a:r>
            <a:r>
              <a:rPr lang="fr-FR" dirty="0" err="1"/>
              <a:t>VarA</a:t>
            </a:r>
            <a:r>
              <a:rPr lang="fr-FR" dirty="0"/>
              <a:t> </a:t>
            </a:r>
            <a:r>
              <a:rPr lang="fr-FR" dirty="0" smtClean="0"/>
              <a:t>(ou je </a:t>
            </a:r>
            <a:r>
              <a:rPr lang="fr-FR" dirty="0"/>
              <a:t>la modifie si elle existe </a:t>
            </a:r>
            <a:r>
              <a:rPr lang="fr-FR" dirty="0" smtClean="0"/>
              <a:t>déjà).</a:t>
            </a:r>
            <a:endParaRPr lang="fr-FR" dirty="0"/>
          </a:p>
          <a:p>
            <a:endParaRPr lang="fr-F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fr-F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Qu’est qu’une variable 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878127" y="1702577"/>
            <a:ext cx="4968552" cy="4930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VarA</a:t>
            </a:r>
            <a:r>
              <a:rPr lang="fr-FR" sz="2800" b="1" dirty="0" smtClean="0"/>
              <a:t> = 18257 </a:t>
            </a:r>
            <a:endParaRPr lang="fr-FR" sz="2800" b="1" dirty="0"/>
          </a:p>
        </p:txBody>
      </p:sp>
      <p:sp>
        <p:nvSpPr>
          <p:cNvPr id="9" name="Rectangle avec coins arrondis en diagonale 8"/>
          <p:cNvSpPr/>
          <p:nvPr/>
        </p:nvSpPr>
        <p:spPr>
          <a:xfrm>
            <a:off x="458019" y="1639624"/>
            <a:ext cx="3600000" cy="169200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algorithmique, le </a:t>
            </a:r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symbole d’affectation </a:t>
            </a:r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 le </a:t>
            </a:r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/>
              </a:rPr>
              <a:t></a:t>
            </a:r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endParaRPr lang="fr-FR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(le symbole = a un autre sens)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avec coins arrondis en diagonale 9"/>
          <p:cNvSpPr/>
          <p:nvPr/>
        </p:nvSpPr>
        <p:spPr>
          <a:xfrm>
            <a:off x="6984528" y="1639624"/>
            <a:ext cx="2340000" cy="1692000"/>
          </a:xfrm>
          <a:prstGeom prst="round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Quel est le </a:t>
            </a:r>
            <a:r>
              <a:rPr lang="fr-FR" sz="2400" b="1" dirty="0" smtClean="0"/>
              <a:t>type</a:t>
            </a:r>
            <a:r>
              <a:rPr lang="fr-FR" sz="2400" dirty="0" smtClean="0"/>
              <a:t> de </a:t>
            </a:r>
            <a:r>
              <a:rPr lang="fr-FR" sz="2400" b="1" dirty="0" err="1" smtClean="0"/>
              <a:t>VarA</a:t>
            </a:r>
            <a:r>
              <a:rPr lang="fr-FR" sz="2400" b="1" dirty="0" smtClean="0"/>
              <a:t> ?</a:t>
            </a:r>
          </a:p>
          <a:p>
            <a:pPr algn="r"/>
            <a:r>
              <a:rPr lang="fr-FR" sz="2400" b="1" dirty="0"/>
              <a:t>à</a:t>
            </a:r>
            <a:r>
              <a:rPr lang="fr-FR" sz="2400" b="1" dirty="0" smtClean="0"/>
              <a:t> suivre….</a:t>
            </a:r>
            <a:endParaRPr lang="fr-FR" sz="2400" b="1" dirty="0"/>
          </a:p>
        </p:txBody>
      </p:sp>
      <p:sp>
        <p:nvSpPr>
          <p:cNvPr id="11" name="Rectangle avec coins arrondis en diagonale 10"/>
          <p:cNvSpPr/>
          <p:nvPr/>
        </p:nvSpPr>
        <p:spPr>
          <a:xfrm>
            <a:off x="4189274" y="1639624"/>
            <a:ext cx="2664000" cy="169200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Python </a:t>
            </a:r>
            <a:r>
              <a:rPr lang="fr-FR" sz="2000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 de nécessité de déclarer </a:t>
            </a:r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 variables avant de les utiliser</a:t>
            </a:r>
            <a:endParaRPr lang="fr-F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78127" y="6107365"/>
            <a:ext cx="4968552" cy="8938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VarB</a:t>
            </a:r>
            <a:r>
              <a:rPr lang="fr-FR" sz="2800" b="1" dirty="0" smtClean="0"/>
              <a:t> = 23</a:t>
            </a:r>
          </a:p>
          <a:p>
            <a:pPr algn="ctr"/>
            <a:r>
              <a:rPr lang="fr-FR" sz="2800" b="1" dirty="0" err="1" smtClean="0"/>
              <a:t>VarC</a:t>
            </a:r>
            <a:r>
              <a:rPr lang="fr-FR" sz="2800" b="1" dirty="0" smtClean="0"/>
              <a:t> = </a:t>
            </a:r>
            <a:r>
              <a:rPr lang="fr-FR" sz="2800" b="1" dirty="0" err="1" smtClean="0"/>
              <a:t>VarA</a:t>
            </a:r>
            <a:r>
              <a:rPr lang="fr-FR" sz="2800" b="1" dirty="0" smtClean="0"/>
              <a:t> </a:t>
            </a:r>
            <a:endParaRPr lang="fr-FR" sz="2800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864" y="4900034"/>
            <a:ext cx="1700963" cy="2019300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2258019" y="3586916"/>
            <a:ext cx="6208768" cy="3433281"/>
            <a:chOff x="2258019" y="3586916"/>
            <a:chExt cx="6208768" cy="3433281"/>
          </a:xfrm>
        </p:grpSpPr>
        <p:sp>
          <p:nvSpPr>
            <p:cNvPr id="12" name="Rectangle avec coins arrondis en diagonale 11"/>
            <p:cNvSpPr/>
            <p:nvPr/>
          </p:nvSpPr>
          <p:spPr>
            <a:xfrm>
              <a:off x="2258019" y="3586916"/>
              <a:ext cx="6208768" cy="3433281"/>
            </a:xfrm>
            <a:prstGeom prst="round2DiagRect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>
                  <a:ln w="0"/>
                  <a:solidFill>
                    <a:schemeClr val="tx1"/>
                  </a:solidFill>
                </a:rPr>
                <a:t>Contrairement aux Maths</a:t>
              </a:r>
            </a:p>
            <a:p>
              <a:pPr algn="ctr"/>
              <a:r>
                <a:rPr lang="fr-FR" sz="3200" b="1" dirty="0" smtClean="0">
                  <a:ln w="0"/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fr-FR" sz="3200" b="1" dirty="0" err="1" smtClean="0">
                  <a:ln w="0"/>
                  <a:solidFill>
                    <a:schemeClr val="tx1"/>
                  </a:solidFill>
                </a:rPr>
                <a:t>VarC</a:t>
              </a:r>
              <a:r>
                <a:rPr lang="fr-FR" sz="3200" b="1" dirty="0" smtClean="0">
                  <a:ln w="0"/>
                  <a:solidFill>
                    <a:schemeClr val="tx1"/>
                  </a:solidFill>
                </a:rPr>
                <a:t> = </a:t>
              </a:r>
              <a:r>
                <a:rPr lang="fr-FR" sz="3200" b="1" dirty="0" err="1" smtClean="0">
                  <a:ln w="0"/>
                  <a:solidFill>
                    <a:schemeClr val="tx1"/>
                  </a:solidFill>
                </a:rPr>
                <a:t>VarA</a:t>
              </a:r>
              <a:endParaRPr lang="fr-FR" sz="3200" b="1" dirty="0" smtClean="0">
                <a:ln w="0"/>
                <a:solidFill>
                  <a:schemeClr val="tx1"/>
                </a:solidFill>
              </a:endParaRPr>
            </a:p>
            <a:p>
              <a:pPr algn="ctr"/>
              <a:endParaRPr lang="fr-FR" sz="3200" b="1" dirty="0" smtClean="0">
                <a:ln w="0"/>
                <a:solidFill>
                  <a:schemeClr val="tx1"/>
                </a:solidFill>
              </a:endParaRPr>
            </a:p>
            <a:p>
              <a:pPr algn="ctr"/>
              <a:r>
                <a:rPr lang="fr-FR" sz="3200" b="1" dirty="0" smtClean="0">
                  <a:ln w="0"/>
                  <a:solidFill>
                    <a:schemeClr val="tx1"/>
                  </a:solidFill>
                </a:rPr>
                <a:t>est différent de </a:t>
              </a:r>
            </a:p>
            <a:p>
              <a:pPr algn="ctr"/>
              <a:endParaRPr lang="fr-FR" sz="3200" b="1" dirty="0" smtClean="0">
                <a:ln w="0"/>
                <a:solidFill>
                  <a:schemeClr val="tx1"/>
                </a:solidFill>
              </a:endParaRPr>
            </a:p>
            <a:p>
              <a:pPr algn="ctr"/>
              <a:r>
                <a:rPr lang="fr-FR" sz="3200" b="1" dirty="0" err="1" smtClean="0">
                  <a:ln w="0"/>
                  <a:solidFill>
                    <a:schemeClr val="tx1"/>
                  </a:solidFill>
                </a:rPr>
                <a:t>VarA</a:t>
              </a:r>
              <a:r>
                <a:rPr lang="fr-FR" sz="3200" b="1" dirty="0" smtClean="0">
                  <a:ln w="0"/>
                  <a:solidFill>
                    <a:schemeClr val="tx1"/>
                  </a:solidFill>
                </a:rPr>
                <a:t> = </a:t>
              </a:r>
              <a:r>
                <a:rPr lang="fr-FR" sz="3200" b="1" dirty="0" err="1" smtClean="0">
                  <a:ln w="0"/>
                  <a:solidFill>
                    <a:schemeClr val="tx1"/>
                  </a:solidFill>
                </a:rPr>
                <a:t>VarC</a:t>
              </a:r>
              <a:endParaRPr lang="fr-FR" sz="3200" b="1" dirty="0">
                <a:ln w="0"/>
                <a:solidFill>
                  <a:schemeClr val="tx1"/>
                </a:solidFill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008" y="5047643"/>
              <a:ext cx="1644774" cy="149126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146" y="4101510"/>
              <a:ext cx="1644774" cy="1491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1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5" grpId="0" uiExpand="1" animBg="1"/>
      <p:bldP spid="9" grpId="0" animBg="1"/>
      <p:bldP spid="10" grpId="0" animBg="1"/>
      <p:bldP spid="11" grpId="0" animBg="1"/>
      <p:bldP spid="13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Maths</a:t>
            </a:r>
            <a:r>
              <a:rPr lang="fr-FR" dirty="0"/>
              <a:t> ( Ex. :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𝑦=3𝑥+2 </a:t>
            </a:r>
            <a:r>
              <a:rPr lang="fr-FR" dirty="0"/>
              <a:t>) 𝑦 et 𝑥 sont des variables mais n’ont pas de valeurs définies a </a:t>
            </a:r>
            <a:r>
              <a:rPr lang="fr-FR" dirty="0" smtClean="0"/>
              <a:t>priori, juste en ensemble de définition</a:t>
            </a:r>
            <a:endParaRPr lang="fr-FR" dirty="0"/>
          </a:p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Info</a:t>
            </a:r>
            <a:r>
              <a:rPr lang="fr-FR" dirty="0"/>
              <a:t> : une variable est un emplacement mémoire que l’on prévoit pour stocker une information. </a:t>
            </a:r>
          </a:p>
          <a:p>
            <a:r>
              <a:rPr lang="fr-FR" dirty="0"/>
              <a:t>=&gt; A tout moment, cette case mémoire contient toujours qqch</a:t>
            </a:r>
          </a:p>
          <a:p>
            <a:r>
              <a:rPr lang="fr-FR" dirty="0"/>
              <a:t>Une fois crée, une variable est </a:t>
            </a:r>
            <a:r>
              <a:rPr lang="fr-FR" dirty="0" smtClean="0"/>
              <a:t>réutilisable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Variable : « définition » </a:t>
            </a:r>
            <a:endParaRPr lang="fr-FR" dirty="0"/>
          </a:p>
        </p:txBody>
      </p:sp>
      <p:sp>
        <p:nvSpPr>
          <p:cNvPr id="4" name="Rectangle avec coins arrondis en diagonale 3"/>
          <p:cNvSpPr/>
          <p:nvPr/>
        </p:nvSpPr>
        <p:spPr>
          <a:xfrm>
            <a:off x="1543517" y="4787949"/>
            <a:ext cx="2664000" cy="169200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Pourquoi l’expression </a:t>
            </a:r>
          </a:p>
          <a:p>
            <a:pPr algn="ctr"/>
            <a:r>
              <a:rPr lang="fr-FR" sz="24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= Var</a:t>
            </a:r>
          </a:p>
          <a:p>
            <a:pPr algn="ctr"/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n’a pas de sens, même si Var existe ?</a:t>
            </a:r>
          </a:p>
        </p:txBody>
      </p:sp>
      <p:sp>
        <p:nvSpPr>
          <p:cNvPr id="5" name="Rectangle avec coins arrondis en diagonale 4"/>
          <p:cNvSpPr/>
          <p:nvPr/>
        </p:nvSpPr>
        <p:spPr>
          <a:xfrm>
            <a:off x="4996097" y="4787949"/>
            <a:ext cx="2664000" cy="169200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Maths vs Info</a:t>
            </a:r>
          </a:p>
          <a:p>
            <a:pPr algn="ctr">
              <a:spcBef>
                <a:spcPts val="1200"/>
              </a:spcBef>
            </a:pPr>
            <a:r>
              <a:rPr lang="fr-F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Quel </a:t>
            </a:r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 pour l’expression :</a:t>
            </a:r>
          </a:p>
          <a:p>
            <a:pPr algn="ctr"/>
            <a:r>
              <a:rPr lang="fr-FR" sz="24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800" b="1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 = 3 -x </a:t>
            </a:r>
            <a:endParaRPr lang="fr-FR" sz="2400" b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95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5776" y="899517"/>
            <a:ext cx="9586329" cy="5812612"/>
          </a:xfrm>
        </p:spPr>
        <p:txBody>
          <a:bodyPr/>
          <a:lstStyle/>
          <a:p>
            <a:r>
              <a:rPr lang="fr-FR" dirty="0" smtClean="0"/>
              <a:t>Python comme calculette….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Quelques remarques :</a:t>
            </a:r>
          </a:p>
          <a:p>
            <a:pPr lvl="1"/>
            <a:r>
              <a:rPr lang="fr-FR" dirty="0" smtClean="0"/>
              <a:t>Pas forcément de l’affichage…mais les calculs se font</a:t>
            </a:r>
          </a:p>
          <a:p>
            <a:pPr lvl="1"/>
            <a:r>
              <a:rPr lang="fr-FR" dirty="0" smtClean="0"/>
              <a:t>Pour « voir » une variable : taper son nom (ou </a:t>
            </a:r>
            <a:r>
              <a:rPr lang="fr-FR" dirty="0" err="1" smtClean="0"/>
              <a:t>Explr</a:t>
            </a:r>
            <a:r>
              <a:rPr lang="fr-FR" dirty="0" smtClean="0"/>
              <a:t>. Variables)</a:t>
            </a:r>
          </a:p>
          <a:p>
            <a:pPr lvl="1"/>
            <a:r>
              <a:rPr lang="fr-FR" dirty="0" smtClean="0"/>
              <a:t>Utilité des variables quand on fait « plein de calculs »</a:t>
            </a:r>
          </a:p>
          <a:p>
            <a:pPr lvl="1"/>
            <a:r>
              <a:rPr lang="fr-FR" dirty="0" smtClean="0"/>
              <a:t>Les variables se créent, se modifient, se « typent » </a:t>
            </a:r>
            <a:r>
              <a:rPr lang="fr-FR" i="1" dirty="0" smtClean="0"/>
              <a:t>naturellement</a:t>
            </a:r>
          </a:p>
          <a:p>
            <a:pPr lvl="1"/>
            <a:r>
              <a:rPr lang="fr-FR" dirty="0" smtClean="0"/>
              <a:t>Et si je veux faire des calculs plus « compliqués » (trigo, log,…..) ?</a:t>
            </a:r>
          </a:p>
          <a:p>
            <a:pPr lvl="1"/>
            <a:endParaRPr lang="fr-FR" dirty="0" smtClean="0"/>
          </a:p>
          <a:p>
            <a:pPr lvl="2"/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Commençons le calcul…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08064" y="1702577"/>
            <a:ext cx="4968552" cy="1875691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VarA</a:t>
            </a:r>
            <a:r>
              <a:rPr lang="fr-FR" sz="2800" b="1" dirty="0" smtClean="0"/>
              <a:t> +</a:t>
            </a:r>
            <a:r>
              <a:rPr lang="fr-FR" sz="2800" b="1" dirty="0" err="1" smtClean="0"/>
              <a:t>VarB</a:t>
            </a:r>
            <a:endParaRPr lang="fr-FR" sz="2800" b="1" dirty="0" smtClean="0"/>
          </a:p>
          <a:p>
            <a:pPr algn="ctr"/>
            <a:r>
              <a:rPr lang="fr-FR" sz="2800" b="1" dirty="0" err="1" smtClean="0"/>
              <a:t>VarC</a:t>
            </a:r>
            <a:r>
              <a:rPr lang="fr-FR" sz="2800" b="1" dirty="0" smtClean="0"/>
              <a:t>  = </a:t>
            </a:r>
            <a:r>
              <a:rPr lang="fr-FR" sz="2800" b="1" dirty="0" err="1" smtClean="0"/>
              <a:t>VarA</a:t>
            </a:r>
            <a:r>
              <a:rPr lang="fr-FR" sz="2800" b="1" dirty="0" smtClean="0"/>
              <a:t> – </a:t>
            </a:r>
            <a:r>
              <a:rPr lang="fr-FR" sz="2800" b="1" dirty="0" err="1" smtClean="0"/>
              <a:t>VarC</a:t>
            </a:r>
            <a:endParaRPr lang="fr-FR" sz="2800" b="1" dirty="0" smtClean="0"/>
          </a:p>
          <a:p>
            <a:pPr algn="ctr"/>
            <a:r>
              <a:rPr lang="fr-FR" sz="2800" b="1" dirty="0" err="1" smtClean="0"/>
              <a:t>VarC</a:t>
            </a:r>
            <a:r>
              <a:rPr lang="fr-FR" sz="2800" b="1" dirty="0" smtClean="0"/>
              <a:t> = 2*</a:t>
            </a:r>
            <a:r>
              <a:rPr lang="fr-FR" sz="2800" b="1" dirty="0" err="1" smtClean="0"/>
              <a:t>VarC</a:t>
            </a:r>
            <a:endParaRPr lang="fr-FR" sz="2800" b="1" dirty="0" smtClean="0"/>
          </a:p>
          <a:p>
            <a:pPr algn="ctr"/>
            <a:r>
              <a:rPr lang="fr-FR" sz="2800" b="1" dirty="0" err="1" smtClean="0"/>
              <a:t>VarD</a:t>
            </a:r>
            <a:r>
              <a:rPr lang="fr-FR" sz="2800" b="1" dirty="0" smtClean="0"/>
              <a:t> = </a:t>
            </a:r>
            <a:r>
              <a:rPr lang="fr-FR" sz="2800" b="1" dirty="0" err="1" smtClean="0"/>
              <a:t>VarA</a:t>
            </a:r>
            <a:r>
              <a:rPr lang="fr-FR" sz="2800" b="1" dirty="0" smtClean="0"/>
              <a:t>/</a:t>
            </a:r>
            <a:r>
              <a:rPr lang="fr-FR" sz="2800" b="1" dirty="0" err="1" smtClean="0"/>
              <a:t>VarB</a:t>
            </a:r>
            <a:endParaRPr 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6839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« noyau » Python n’a pas </a:t>
            </a:r>
            <a:r>
              <a:rPr lang="fr-FR" i="1" dirty="0" smtClean="0"/>
              <a:t>tout</a:t>
            </a:r>
            <a:r>
              <a:rPr lang="fr-FR" dirty="0" smtClean="0"/>
              <a:t> ….mais il possède plein de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modules</a:t>
            </a:r>
            <a:r>
              <a:rPr lang="fr-FR" dirty="0" smtClean="0"/>
              <a:t> qui peuvent nous aider</a:t>
            </a:r>
          </a:p>
          <a:p>
            <a:r>
              <a:rPr lang="fr-FR" dirty="0" smtClean="0"/>
              <a:t>Exemple de module : le module </a:t>
            </a:r>
            <a:r>
              <a:rPr lang="fr-FR" i="1" dirty="0" smtClean="0"/>
              <a:t>math</a:t>
            </a:r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/>
          </a:p>
          <a:p>
            <a:r>
              <a:rPr lang="fr-FR" dirty="0" smtClean="0"/>
              <a:t> Beaucoup de choses existent….</a:t>
            </a:r>
          </a:p>
          <a:p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…continuons le calcul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096096" y="3131765"/>
            <a:ext cx="4968552" cy="2762458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log(</a:t>
            </a:r>
            <a:r>
              <a:rPr lang="fr-FR" sz="2800" b="1" dirty="0" err="1" smtClean="0"/>
              <a:t>VarA</a:t>
            </a:r>
            <a:r>
              <a:rPr lang="fr-FR" sz="2800" b="1" dirty="0" smtClean="0"/>
              <a:t>)</a:t>
            </a:r>
          </a:p>
          <a:p>
            <a:pPr algn="ctr"/>
            <a:r>
              <a:rPr lang="fr-FR" sz="2800" b="1" dirty="0"/>
              <a:t> import math</a:t>
            </a:r>
          </a:p>
          <a:p>
            <a:pPr algn="ctr"/>
            <a:r>
              <a:rPr lang="fr-FR" sz="2800" b="1" dirty="0" err="1" smtClean="0"/>
              <a:t>LogVarA</a:t>
            </a:r>
            <a:r>
              <a:rPr lang="fr-FR" sz="2800" b="1" dirty="0" smtClean="0"/>
              <a:t> = math.log(</a:t>
            </a:r>
            <a:r>
              <a:rPr lang="fr-FR" sz="2800" b="1" dirty="0" err="1" smtClean="0"/>
              <a:t>VarA</a:t>
            </a:r>
            <a:r>
              <a:rPr lang="fr-FR" sz="2800" b="1" dirty="0" smtClean="0"/>
              <a:t>)</a:t>
            </a:r>
          </a:p>
          <a:p>
            <a:pPr algn="ctr"/>
            <a:r>
              <a:rPr lang="fr-FR" sz="2800" b="1" dirty="0" smtClean="0"/>
              <a:t>Angle = </a:t>
            </a:r>
            <a:r>
              <a:rPr lang="fr-FR" sz="2800" b="1" dirty="0" err="1" smtClean="0"/>
              <a:t>math.pi</a:t>
            </a:r>
            <a:r>
              <a:rPr lang="fr-FR" sz="2800" b="1" dirty="0" smtClean="0"/>
              <a:t>/4</a:t>
            </a:r>
          </a:p>
          <a:p>
            <a:pPr algn="ctr"/>
            <a:r>
              <a:rPr lang="fr-FR" sz="2800" b="1" dirty="0" err="1"/>
              <a:t>m</a:t>
            </a:r>
            <a:r>
              <a:rPr lang="fr-FR" sz="2800" b="1" dirty="0" err="1" smtClean="0"/>
              <a:t>ath.cos</a:t>
            </a:r>
            <a:r>
              <a:rPr lang="fr-FR" sz="2800" b="1" dirty="0" smtClean="0"/>
              <a:t>(Angle)</a:t>
            </a:r>
          </a:p>
          <a:p>
            <a:pPr algn="ctr"/>
            <a:r>
              <a:rPr lang="fr-FR" sz="2800" b="1" dirty="0" smtClean="0"/>
              <a:t>help(« math »)</a:t>
            </a:r>
          </a:p>
        </p:txBody>
      </p:sp>
    </p:spTree>
    <p:extLst>
      <p:ext uri="{BB962C8B-B14F-4D97-AF65-F5344CB8AC3E}">
        <p14:creationId xmlns:p14="http://schemas.microsoft.com/office/powerpoint/2010/main" val="2217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4" grpId="0" uiExpand="1" animBg="1"/>
    </p:bldLst>
  </p:timing>
</p:sld>
</file>

<file path=ppt/theme/theme1.xml><?xml version="1.0" encoding="utf-8"?>
<a:theme xmlns:a="http://schemas.openxmlformats.org/drawingml/2006/main" name="Institution">
  <a:themeElements>
    <a:clrScheme name="Charte INSA">
      <a:dk1>
        <a:srgbClr val="4F4D50"/>
      </a:dk1>
      <a:lt1>
        <a:sysClr val="window" lastClr="FFFFFF"/>
      </a:lt1>
      <a:dk2>
        <a:srgbClr val="E42618"/>
      </a:dk2>
      <a:lt2>
        <a:srgbClr val="EEECE1"/>
      </a:lt2>
      <a:accent1>
        <a:srgbClr val="E29100"/>
      </a:accent1>
      <a:accent2>
        <a:srgbClr val="004D6F"/>
      </a:accent2>
      <a:accent3>
        <a:srgbClr val="9D1747"/>
      </a:accent3>
      <a:accent4>
        <a:srgbClr val="208998"/>
      </a:accent4>
      <a:accent5>
        <a:srgbClr val="866D5F"/>
      </a:accent5>
      <a:accent6>
        <a:srgbClr val="81989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INSA.potx" id="{A82B5458-E9C8-4900-9F1C-D93013F13DD6}" vid="{72BA7CE3-F928-4F49-A02D-3609014E9479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INSA</Template>
  <TotalTime>7761</TotalTime>
  <Words>496</Words>
  <Application>Microsoft Office PowerPoint</Application>
  <PresentationFormat>Personnalisé</PresentationFormat>
  <Paragraphs>191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Arial Unicode MS</vt:lpstr>
      <vt:lpstr>Calibri</vt:lpstr>
      <vt:lpstr>Cambria Math</vt:lpstr>
      <vt:lpstr>Courier New</vt:lpstr>
      <vt:lpstr>Symbol</vt:lpstr>
      <vt:lpstr>Times New Roman</vt:lpstr>
      <vt:lpstr>Wingdings</vt:lpstr>
      <vt:lpstr>Institution</vt:lpstr>
      <vt:lpstr>Prise en main Notion de variable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LAAS-CNRS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main Notion de variable</dc:title>
  <dc:creator>Vincent MAHOUT</dc:creator>
  <cp:lastModifiedBy>Vincent MAHOUT</cp:lastModifiedBy>
  <cp:revision>45</cp:revision>
  <cp:lastPrinted>2009-04-22T19:24:48Z</cp:lastPrinted>
  <dcterms:created xsi:type="dcterms:W3CDTF">2017-09-07T12:34:45Z</dcterms:created>
  <dcterms:modified xsi:type="dcterms:W3CDTF">2017-09-27T15:00:07Z</dcterms:modified>
</cp:coreProperties>
</file>