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7" r:id="rId3"/>
    <p:sldId id="308" r:id="rId4"/>
    <p:sldId id="280" r:id="rId5"/>
  </p:sldIdLst>
  <p:sldSz cx="21599525" cy="10799763"/>
  <p:notesSz cx="6858000" cy="9144000"/>
  <p:custDataLst>
    <p:tags r:id="rId7"/>
  </p:custDataLst>
  <p:defaultTextStyle>
    <a:defPPr>
      <a:defRPr lang="fr-FR"/>
    </a:defPPr>
    <a:lvl1pPr marL="0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1pPr>
    <a:lvl2pPr marL="777361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2pPr>
    <a:lvl3pPr marL="1554719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3pPr>
    <a:lvl4pPr marL="2332080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4pPr>
    <a:lvl5pPr marL="3109437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5pPr>
    <a:lvl6pPr marL="3886797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6pPr>
    <a:lvl7pPr marL="4664154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7pPr>
    <a:lvl8pPr marL="5441516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8pPr>
    <a:lvl9pPr marL="6218875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808A"/>
    <a:srgbClr val="BADCDE"/>
    <a:srgbClr val="3CB99C"/>
    <a:srgbClr val="F2F2F2"/>
    <a:srgbClr val="00426C"/>
    <a:srgbClr val="026C64"/>
    <a:srgbClr val="000000"/>
    <a:srgbClr val="FFF8CD"/>
    <a:srgbClr val="FCCD00"/>
    <a:srgbClr val="FFF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64" autoAdjust="0"/>
    <p:restoredTop sz="94660"/>
  </p:normalViewPr>
  <p:slideViewPr>
    <p:cSldViewPr snapToGrid="0">
      <p:cViewPr varScale="1">
        <p:scale>
          <a:sx n="49" d="100"/>
          <a:sy n="49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151A1-ED4F-4F18-BE1F-CE8F6C7728D3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6739-CF87-4F67-99F7-7C1CBF894C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08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1pPr>
    <a:lvl2pPr marL="777361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2pPr>
    <a:lvl3pPr marL="1554719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3pPr>
    <a:lvl4pPr marL="2332080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4pPr>
    <a:lvl5pPr marL="3109437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5pPr>
    <a:lvl6pPr marL="3886797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6pPr>
    <a:lvl7pPr marL="4664154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7pPr>
    <a:lvl8pPr marL="5441516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8pPr>
    <a:lvl9pPr marL="6218875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77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0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296D25-A818-BA8B-DC70-37D9CA1D3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9942" y="1767465"/>
            <a:ext cx="16199644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FB5999-C00F-BD0B-10B1-C985E46DA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942" y="5672378"/>
            <a:ext cx="16199644" cy="2607444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73" indent="0" algn="ctr">
              <a:buNone/>
              <a:defRPr sz="3150"/>
            </a:lvl2pPr>
            <a:lvl3pPr marL="1439947" indent="0" algn="ctr">
              <a:buNone/>
              <a:defRPr sz="2836"/>
            </a:lvl3pPr>
            <a:lvl4pPr marL="2159920" indent="0" algn="ctr">
              <a:buNone/>
              <a:defRPr sz="2520"/>
            </a:lvl4pPr>
            <a:lvl5pPr marL="2879895" indent="0" algn="ctr">
              <a:buNone/>
              <a:defRPr sz="2520"/>
            </a:lvl5pPr>
            <a:lvl6pPr marL="3599868" indent="0" algn="ctr">
              <a:buNone/>
              <a:defRPr sz="2520"/>
            </a:lvl6pPr>
            <a:lvl7pPr marL="4319842" indent="0" algn="ctr">
              <a:buNone/>
              <a:defRPr sz="2520"/>
            </a:lvl7pPr>
            <a:lvl8pPr marL="5039817" indent="0" algn="ctr">
              <a:buNone/>
              <a:defRPr sz="2520"/>
            </a:lvl8pPr>
            <a:lvl9pPr marL="5759790" indent="0" algn="ctr">
              <a:buNone/>
              <a:defRPr sz="252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A9EDBA-6B3D-42AC-8B02-67F2266D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4034DA-EA76-EEAB-FDAB-97A9387B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7D2D8-4683-4E4F-DF19-E89638E4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0B396-C50F-08C1-E75D-9077CCF3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ABC5DD-1339-9F96-24C9-DF89093AE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8158F9-931B-3B72-F38A-30C09B0D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A0472C-A742-F8D8-1B78-68D6DDD7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793320-78DC-5B17-A64D-2C78713E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53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699CAE-9F57-1623-DB07-174A1884F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457160" y="574988"/>
            <a:ext cx="4657398" cy="91522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5730BE-F85F-A4EF-4556-2DF8C6938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84971" y="574988"/>
            <a:ext cx="13702199" cy="915229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6E95C-F398-1743-8501-2BC862A7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6611E-E443-D127-49C5-DE3864B1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1348B6-B650-BF5C-7B96-21B04AA1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45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71DDA-FED4-37E0-CB7C-0A9D5A5A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BF0BF7-98B3-48B5-5A19-993771ED4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44900B-118B-D705-C7B7-0A05C3C78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E455A0-E280-BB2D-8EF6-772A335B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2A2F7F-01AC-2619-F19A-60C339AE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03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9994C-AFAC-CE53-0BA0-53A8CF7D9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718" y="2692445"/>
            <a:ext cx="18629590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CF8BB7-23F3-333F-C6A6-7AF566B4A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718" y="7227349"/>
            <a:ext cx="18629590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1pPr>
            <a:lvl2pPr marL="719973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2pPr>
            <a:lvl3pPr marL="1439947" indent="0">
              <a:buNone/>
              <a:defRPr sz="2836">
                <a:solidFill>
                  <a:schemeClr val="tx1">
                    <a:tint val="82000"/>
                  </a:schemeClr>
                </a:solidFill>
              </a:defRPr>
            </a:lvl3pPr>
            <a:lvl4pPr marL="215992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4pPr>
            <a:lvl5pPr marL="2879895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5pPr>
            <a:lvl6pPr marL="3599868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6pPr>
            <a:lvl7pPr marL="4319842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7pPr>
            <a:lvl8pPr marL="5039817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8pPr>
            <a:lvl9pPr marL="575979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7009BD-7691-6EE4-9B55-D78D7C01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3274F5-850A-B174-5DF2-B3D427C5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7EA6B3-C696-93FC-048F-5175B4D2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5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BC6A8-6504-A33E-830A-B92CD4B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20671-47FA-D596-22F7-3C94CF969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969" y="2874939"/>
            <a:ext cx="9179798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A1BF8-9920-ECAA-F865-215421224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34760" y="2874939"/>
            <a:ext cx="9179798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C24CEF-E051-B833-09C9-E953C4F3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4CBE7F-20CA-09DF-2C66-6CFA0233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14829D-01AC-0A5A-07A6-FD8D23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25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30854-719D-3169-12FA-40EA83EB9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1" y="574991"/>
            <a:ext cx="18629590" cy="208745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015D14-0150-7F82-D9A0-0FA7D3D1D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781" y="2647445"/>
            <a:ext cx="9137612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73" indent="0">
              <a:buNone/>
              <a:defRPr sz="3150" b="1"/>
            </a:lvl2pPr>
            <a:lvl3pPr marL="1439947" indent="0">
              <a:buNone/>
              <a:defRPr sz="2836" b="1"/>
            </a:lvl3pPr>
            <a:lvl4pPr marL="2159920" indent="0">
              <a:buNone/>
              <a:defRPr sz="2520" b="1"/>
            </a:lvl4pPr>
            <a:lvl5pPr marL="2879895" indent="0">
              <a:buNone/>
              <a:defRPr sz="2520" b="1"/>
            </a:lvl5pPr>
            <a:lvl6pPr marL="3599868" indent="0">
              <a:buNone/>
              <a:defRPr sz="2520" b="1"/>
            </a:lvl6pPr>
            <a:lvl7pPr marL="4319842" indent="0">
              <a:buNone/>
              <a:defRPr sz="2520" b="1"/>
            </a:lvl7pPr>
            <a:lvl8pPr marL="5039817" indent="0">
              <a:buNone/>
              <a:defRPr sz="2520" b="1"/>
            </a:lvl8pPr>
            <a:lvl9pPr marL="5759790" indent="0">
              <a:buNone/>
              <a:defRPr sz="25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E7CAAE-F6CF-4947-5031-E20EDFF61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7781" y="3944916"/>
            <a:ext cx="9137612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328B6C-7204-C0E3-B05C-E5DD1C6FB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934762" y="2647445"/>
            <a:ext cx="9182611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73" indent="0">
              <a:buNone/>
              <a:defRPr sz="3150" b="1"/>
            </a:lvl2pPr>
            <a:lvl3pPr marL="1439947" indent="0">
              <a:buNone/>
              <a:defRPr sz="2836" b="1"/>
            </a:lvl3pPr>
            <a:lvl4pPr marL="2159920" indent="0">
              <a:buNone/>
              <a:defRPr sz="2520" b="1"/>
            </a:lvl4pPr>
            <a:lvl5pPr marL="2879895" indent="0">
              <a:buNone/>
              <a:defRPr sz="2520" b="1"/>
            </a:lvl5pPr>
            <a:lvl6pPr marL="3599868" indent="0">
              <a:buNone/>
              <a:defRPr sz="2520" b="1"/>
            </a:lvl6pPr>
            <a:lvl7pPr marL="4319842" indent="0">
              <a:buNone/>
              <a:defRPr sz="2520" b="1"/>
            </a:lvl7pPr>
            <a:lvl8pPr marL="5039817" indent="0">
              <a:buNone/>
              <a:defRPr sz="2520" b="1"/>
            </a:lvl8pPr>
            <a:lvl9pPr marL="5759790" indent="0">
              <a:buNone/>
              <a:defRPr sz="25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B0B493-A55B-0137-EACB-6998FC26B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934762" y="3944916"/>
            <a:ext cx="9182611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6016F7-6C01-2ED3-DB57-AB825FA9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5617F1-F04C-02B1-1249-8F751FC1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88828E-CD5F-822D-2B11-956294BD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55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9FE15-EC71-5555-3CA9-45E05BC36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ED0533-478E-6370-3243-BF405357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0DE6A9-DC9F-1F8C-5A6E-44700906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384B0C8-D8FA-2570-D0D1-B9C2AC90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3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38B078-ED3E-3137-68DC-F3DC7A8F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743439-8F3D-7AD1-B25F-193A2AFE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7BBAEB-F5DF-8118-BA98-7A860670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94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233BBB-1D79-AEAF-D19D-C9058BDC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5" y="719985"/>
            <a:ext cx="6966408" cy="251994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A7387A-925E-B9F2-E534-9AED633C0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2611" y="1554967"/>
            <a:ext cx="10934760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5AF675-D893-4858-9485-15602AE43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7785" y="3239931"/>
            <a:ext cx="6966408" cy="6002371"/>
          </a:xfrm>
        </p:spPr>
        <p:txBody>
          <a:bodyPr/>
          <a:lstStyle>
            <a:lvl1pPr marL="0" indent="0">
              <a:buNone/>
              <a:defRPr sz="2520"/>
            </a:lvl1pPr>
            <a:lvl2pPr marL="719973" indent="0">
              <a:buNone/>
              <a:defRPr sz="2206"/>
            </a:lvl2pPr>
            <a:lvl3pPr marL="1439947" indent="0">
              <a:buNone/>
              <a:defRPr sz="1890"/>
            </a:lvl3pPr>
            <a:lvl4pPr marL="2159920" indent="0">
              <a:buNone/>
              <a:defRPr sz="1576"/>
            </a:lvl4pPr>
            <a:lvl5pPr marL="2879895" indent="0">
              <a:buNone/>
              <a:defRPr sz="1576"/>
            </a:lvl5pPr>
            <a:lvl6pPr marL="3599868" indent="0">
              <a:buNone/>
              <a:defRPr sz="1576"/>
            </a:lvl6pPr>
            <a:lvl7pPr marL="4319842" indent="0">
              <a:buNone/>
              <a:defRPr sz="1576"/>
            </a:lvl7pPr>
            <a:lvl8pPr marL="5039817" indent="0">
              <a:buNone/>
              <a:defRPr sz="1576"/>
            </a:lvl8pPr>
            <a:lvl9pPr marL="5759790" indent="0">
              <a:buNone/>
              <a:defRPr sz="157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B9893C-4D65-43E9-356F-8C664F98A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9105EF-C81D-764E-3B11-BA6623C4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8347A9-1A86-F5F9-9B41-E3EC4892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34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60053-44FA-B3F0-DE44-5D9490616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5" y="719985"/>
            <a:ext cx="6966408" cy="251994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14820B-72FF-516E-A0A0-A8B3E4813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182611" y="1554967"/>
            <a:ext cx="10934760" cy="7674832"/>
          </a:xfrm>
        </p:spPr>
        <p:txBody>
          <a:bodyPr/>
          <a:lstStyle>
            <a:lvl1pPr marL="0" indent="0">
              <a:buNone/>
              <a:defRPr sz="5039"/>
            </a:lvl1pPr>
            <a:lvl2pPr marL="719973" indent="0">
              <a:buNone/>
              <a:defRPr sz="4409"/>
            </a:lvl2pPr>
            <a:lvl3pPr marL="1439947" indent="0">
              <a:buNone/>
              <a:defRPr sz="3780"/>
            </a:lvl3pPr>
            <a:lvl4pPr marL="2159920" indent="0">
              <a:buNone/>
              <a:defRPr sz="3150"/>
            </a:lvl4pPr>
            <a:lvl5pPr marL="2879895" indent="0">
              <a:buNone/>
              <a:defRPr sz="3150"/>
            </a:lvl5pPr>
            <a:lvl6pPr marL="3599868" indent="0">
              <a:buNone/>
              <a:defRPr sz="3150"/>
            </a:lvl6pPr>
            <a:lvl7pPr marL="4319842" indent="0">
              <a:buNone/>
              <a:defRPr sz="3150"/>
            </a:lvl7pPr>
            <a:lvl8pPr marL="5039817" indent="0">
              <a:buNone/>
              <a:defRPr sz="3150"/>
            </a:lvl8pPr>
            <a:lvl9pPr marL="5759790" indent="0">
              <a:buNone/>
              <a:defRPr sz="315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727D42-FF10-9667-F3BF-E5DA1EB40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7785" y="3239931"/>
            <a:ext cx="6966408" cy="6002371"/>
          </a:xfrm>
        </p:spPr>
        <p:txBody>
          <a:bodyPr/>
          <a:lstStyle>
            <a:lvl1pPr marL="0" indent="0">
              <a:buNone/>
              <a:defRPr sz="2520"/>
            </a:lvl1pPr>
            <a:lvl2pPr marL="719973" indent="0">
              <a:buNone/>
              <a:defRPr sz="2206"/>
            </a:lvl2pPr>
            <a:lvl3pPr marL="1439947" indent="0">
              <a:buNone/>
              <a:defRPr sz="1890"/>
            </a:lvl3pPr>
            <a:lvl4pPr marL="2159920" indent="0">
              <a:buNone/>
              <a:defRPr sz="1576"/>
            </a:lvl4pPr>
            <a:lvl5pPr marL="2879895" indent="0">
              <a:buNone/>
              <a:defRPr sz="1576"/>
            </a:lvl5pPr>
            <a:lvl6pPr marL="3599868" indent="0">
              <a:buNone/>
              <a:defRPr sz="1576"/>
            </a:lvl6pPr>
            <a:lvl7pPr marL="4319842" indent="0">
              <a:buNone/>
              <a:defRPr sz="1576"/>
            </a:lvl7pPr>
            <a:lvl8pPr marL="5039817" indent="0">
              <a:buNone/>
              <a:defRPr sz="1576"/>
            </a:lvl8pPr>
            <a:lvl9pPr marL="5759790" indent="0">
              <a:buNone/>
              <a:defRPr sz="157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E819BB-EEA0-6582-DD03-34FD4146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76A453-0642-0CC0-D69D-CB2B2A7D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751515-695C-1608-E3D4-CBCF471D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58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07791B-704A-9DA3-FB41-BD2FA57C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969" y="574991"/>
            <a:ext cx="1862959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CB6FFA-34F5-3A73-D7E6-108193D9A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969" y="2874939"/>
            <a:ext cx="1862959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3D2432-B7E2-8318-190B-F3AB33271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84971" y="10009785"/>
            <a:ext cx="485989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1E6905-FBAB-495E-A1B2-3734CCFDC6FF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5414F-5693-7A39-E8B3-FBF3FB59D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4844" y="10009785"/>
            <a:ext cx="728984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5C2DD-5470-E227-3AE2-3FF6A7146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254668" y="10009785"/>
            <a:ext cx="485989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85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3994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87" indent="-359987" algn="l" defTabSz="1439947" rtl="0" eaLnBrk="1" latinLnBrk="0" hangingPunct="1">
        <a:lnSpc>
          <a:spcPct val="90000"/>
        </a:lnSpc>
        <a:spcBef>
          <a:spcPts val="1576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62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35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10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4pPr>
      <a:lvl5pPr marL="3239883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5pPr>
      <a:lvl6pPr marL="3959857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6pPr>
      <a:lvl7pPr marL="4679830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7pPr>
      <a:lvl8pPr marL="5399803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8pPr>
      <a:lvl9pPr marL="6119777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1pPr>
      <a:lvl2pPr marL="719973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2pPr>
      <a:lvl3pPr marL="1439947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3pPr>
      <a:lvl4pPr marL="215992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4pPr>
      <a:lvl5pPr marL="2879895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5pPr>
      <a:lvl6pPr marL="3599868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6pPr>
      <a:lvl7pPr marL="4319842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7pPr>
      <a:lvl8pPr marL="5039817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8pPr>
      <a:lvl9pPr marL="575979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6D606A-AE17-0DB3-CECD-29FF906F119D}"/>
              </a:ext>
            </a:extLst>
          </p:cNvPr>
          <p:cNvSpPr/>
          <p:nvPr/>
        </p:nvSpPr>
        <p:spPr>
          <a:xfrm>
            <a:off x="2" y="2"/>
            <a:ext cx="21599525" cy="9489391"/>
          </a:xfrm>
          <a:prstGeom prst="rect">
            <a:avLst/>
          </a:prstGeom>
          <a:solidFill>
            <a:srgbClr val="08808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11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C88346-B924-4C41-72D3-EB09D6421040}"/>
              </a:ext>
            </a:extLst>
          </p:cNvPr>
          <p:cNvSpPr txBox="1"/>
          <p:nvPr/>
        </p:nvSpPr>
        <p:spPr>
          <a:xfrm>
            <a:off x="450000" y="3794320"/>
            <a:ext cx="6452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spc="472" dirty="0">
                <a:solidFill>
                  <a:schemeClr val="bg1"/>
                </a:solidFill>
                <a:latin typeface="Ubuntu Light" panose="020B0304030602030204" pitchFamily="34" charset="0"/>
              </a:rPr>
              <a:t>RICHARD RENAULT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11FBD-EFF9-0A4A-DB27-5BFFAAD17E82}"/>
              </a:ext>
            </a:extLst>
          </p:cNvPr>
          <p:cNvSpPr/>
          <p:nvPr/>
        </p:nvSpPr>
        <p:spPr>
          <a:xfrm>
            <a:off x="450000" y="4730297"/>
            <a:ext cx="18739152" cy="1155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2D4C737-48D3-E22C-6852-9A098F004696}"/>
              </a:ext>
            </a:extLst>
          </p:cNvPr>
          <p:cNvSpPr txBox="1"/>
          <p:nvPr/>
        </p:nvSpPr>
        <p:spPr>
          <a:xfrm>
            <a:off x="450001" y="4849177"/>
            <a:ext cx="187391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b="1" dirty="0">
                <a:latin typeface="Raleway Black" panose="020B0A03030101060003" pitchFamily="34" charset="0"/>
                <a:cs typeface="Arial" panose="020B0604020202020204" pitchFamily="34" charset="0"/>
              </a:rPr>
              <a:t>DOCUMENTS · DURÉE VOCALIQUE ET CONSONANTIQUE</a:t>
            </a:r>
            <a:endParaRPr lang="fr-FR" sz="5400" dirty="0">
              <a:latin typeface="Raleway Black" panose="020B0A03030101060003" pitchFamily="34" charset="0"/>
            </a:endParaRPr>
          </a:p>
        </p:txBody>
      </p:sp>
      <p:pic>
        <p:nvPicPr>
          <p:cNvPr id="12" name="Graphique 11">
            <a:extLst>
              <a:ext uri="{FF2B5EF4-FFF2-40B4-BE49-F238E27FC236}">
                <a16:creationId xmlns:a16="http://schemas.microsoft.com/office/drawing/2014/main" id="{70556ECC-0E1F-10A5-B47D-B0906A5EA9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20389"/>
          <a:stretch/>
        </p:blipFill>
        <p:spPr>
          <a:xfrm>
            <a:off x="450000" y="9646843"/>
            <a:ext cx="4160954" cy="1082153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6136C22-05C0-41E6-9FF9-DFE0E928399D}"/>
              </a:ext>
            </a:extLst>
          </p:cNvPr>
          <p:cNvGrpSpPr/>
          <p:nvPr/>
        </p:nvGrpSpPr>
        <p:grpSpPr>
          <a:xfrm>
            <a:off x="17224697" y="9734192"/>
            <a:ext cx="3924828" cy="907453"/>
            <a:chOff x="15737297" y="9704124"/>
            <a:chExt cx="3924828" cy="90745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2DC09B-404A-0B71-D568-5C3E907F8DBD}"/>
                </a:ext>
              </a:extLst>
            </p:cNvPr>
            <p:cNvSpPr/>
            <p:nvPr/>
          </p:nvSpPr>
          <p:spPr>
            <a:xfrm>
              <a:off x="16854654" y="10349646"/>
              <a:ext cx="1712920" cy="261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102" dirty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ANR-18-NCUN-0021</a:t>
              </a:r>
            </a:p>
          </p:txBody>
        </p:sp>
        <p:pic>
          <p:nvPicPr>
            <p:cNvPr id="14" name="Image 13" descr="Une image contenant Police, Graphique, logo, symbole&#10;&#10;Description générée automatiquement">
              <a:extLst>
                <a:ext uri="{FF2B5EF4-FFF2-40B4-BE49-F238E27FC236}">
                  <a16:creationId xmlns:a16="http://schemas.microsoft.com/office/drawing/2014/main" id="{EFB931F5-0796-B689-F7AB-1A5CC5AB6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88126" y="9755815"/>
              <a:ext cx="1221247" cy="464900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02BDB19B-1667-34C8-058E-2C491C8157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5737297" y="9704124"/>
              <a:ext cx="874351" cy="850213"/>
            </a:xfrm>
            <a:prstGeom prst="rect">
              <a:avLst/>
            </a:prstGeom>
          </p:spPr>
        </p:pic>
        <p:pic>
          <p:nvPicPr>
            <p:cNvPr id="16" name="Image 15" descr="Une image contenant Graphique, cercle, graphisme, Police&#10;&#10;Description générée automatiquement">
              <a:extLst>
                <a:ext uri="{FF2B5EF4-FFF2-40B4-BE49-F238E27FC236}">
                  <a16:creationId xmlns:a16="http://schemas.microsoft.com/office/drawing/2014/main" id="{1A6032D2-A8A0-09EB-8598-F6A870111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1816" y="9775816"/>
              <a:ext cx="770309" cy="75595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89801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34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8" y="856836"/>
            <a:ext cx="6449235" cy="841205"/>
            <a:chOff x="561761" y="524786"/>
            <a:chExt cx="6044084" cy="534177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449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DURÉE CONSONANTIQUE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28AD3F2C-461C-465F-B362-DCA85BA922C0}"/>
              </a:ext>
            </a:extLst>
          </p:cNvPr>
          <p:cNvSpPr txBox="1"/>
          <p:nvPr/>
        </p:nvSpPr>
        <p:spPr>
          <a:xfrm>
            <a:off x="10796059" y="10338100"/>
            <a:ext cx="108034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Enregistrement réalisé dans le studio du CEMU de Caen avec </a:t>
            </a:r>
            <a:r>
              <a:rPr lang="fr-FR" sz="2400" dirty="0" err="1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Eija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 </a:t>
            </a:r>
            <a:r>
              <a:rPr lang="fr-FR" sz="2400" dirty="0" err="1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Raitala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 (juillet 1999)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8" name="Graphique 7" descr="Oreille avec un remplissage uni">
            <a:extLst>
              <a:ext uri="{FF2B5EF4-FFF2-40B4-BE49-F238E27FC236}">
                <a16:creationId xmlns:a16="http://schemas.microsoft.com/office/drawing/2014/main" id="{43255BAA-5D55-4F6B-B40C-46763BEDD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3062460"/>
            <a:ext cx="914400" cy="9144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6131B65-4C76-4E03-AB25-717220DA65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780" y="2859345"/>
            <a:ext cx="3606349" cy="1320635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F18A715-A3B1-4570-90A5-B929F50A5AEC}"/>
              </a:ext>
            </a:extLst>
          </p:cNvPr>
          <p:cNvSpPr txBox="1"/>
          <p:nvPr/>
        </p:nvSpPr>
        <p:spPr>
          <a:xfrm>
            <a:off x="6490802" y="3237983"/>
            <a:ext cx="1154333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8808A"/>
                </a:solidFill>
                <a:latin typeface="Ubuntu Light" panose="020B0304030602030204" pitchFamily="34" charset="0"/>
              </a:rPr>
              <a:t>muta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858DBB5-77A0-4195-86C2-F4D07C33DA9C}"/>
              </a:ext>
            </a:extLst>
          </p:cNvPr>
          <p:cNvSpPr txBox="1"/>
          <p:nvPr/>
        </p:nvSpPr>
        <p:spPr>
          <a:xfrm>
            <a:off x="8809202" y="3237983"/>
            <a:ext cx="1154333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limon</a:t>
            </a:r>
          </a:p>
        </p:txBody>
      </p:sp>
      <p:pic>
        <p:nvPicPr>
          <p:cNvPr id="37" name="Graphique 36" descr="Oreille avec un remplissage uni">
            <a:extLst>
              <a:ext uri="{FF2B5EF4-FFF2-40B4-BE49-F238E27FC236}">
                <a16:creationId xmlns:a16="http://schemas.microsoft.com/office/drawing/2014/main" id="{349C60C2-A05B-489F-B2D5-F833A9DB9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5264472"/>
            <a:ext cx="914400" cy="914400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AE1D9CAD-EA3E-4321-BEB0-15A0783119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72780" y="5061357"/>
            <a:ext cx="3606349" cy="1320635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32EF5808-E727-4033-9F6D-DC25E5A3304D}"/>
              </a:ext>
            </a:extLst>
          </p:cNvPr>
          <p:cNvSpPr txBox="1"/>
          <p:nvPr/>
        </p:nvSpPr>
        <p:spPr>
          <a:xfrm>
            <a:off x="6490800" y="5439995"/>
            <a:ext cx="1326898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8808A"/>
                </a:solidFill>
                <a:latin typeface="Ubuntu Light" panose="020B0304030602030204" pitchFamily="34" charset="0"/>
              </a:rPr>
              <a:t>mutta</a:t>
            </a:r>
            <a:endParaRPr lang="fr-FR" b="1" dirty="0">
              <a:solidFill>
                <a:srgbClr val="08808A"/>
              </a:solidFill>
              <a:latin typeface="Ubuntu Light" panose="020B0304030602030204" pitchFamily="34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01CD69A-65BF-4D2B-A633-DB2C98F10694}"/>
              </a:ext>
            </a:extLst>
          </p:cNvPr>
          <p:cNvSpPr txBox="1"/>
          <p:nvPr/>
        </p:nvSpPr>
        <p:spPr>
          <a:xfrm>
            <a:off x="8809202" y="5439995"/>
            <a:ext cx="1154333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mais</a:t>
            </a:r>
          </a:p>
        </p:txBody>
      </p:sp>
      <p:pic>
        <p:nvPicPr>
          <p:cNvPr id="38" name="Graphique 37" descr="Oreille avec un remplissage uni">
            <a:extLst>
              <a:ext uri="{FF2B5EF4-FFF2-40B4-BE49-F238E27FC236}">
                <a16:creationId xmlns:a16="http://schemas.microsoft.com/office/drawing/2014/main" id="{A619EFAA-8690-4DBE-82E7-F4A0287DE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7466484"/>
            <a:ext cx="914400" cy="91440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9B32A5ED-45A1-4E9F-BCA3-25CFA00260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72780" y="7263369"/>
            <a:ext cx="3606349" cy="1320635"/>
          </a:xfrm>
          <a:prstGeom prst="rect">
            <a:avLst/>
          </a:prstGeom>
        </p:spPr>
      </p:pic>
      <p:sp>
        <p:nvSpPr>
          <p:cNvPr id="54" name="ZoneTexte 53">
            <a:extLst>
              <a:ext uri="{FF2B5EF4-FFF2-40B4-BE49-F238E27FC236}">
                <a16:creationId xmlns:a16="http://schemas.microsoft.com/office/drawing/2014/main" id="{1A2031F3-A837-4BD2-BB47-69042AC31BC9}"/>
              </a:ext>
            </a:extLst>
          </p:cNvPr>
          <p:cNvSpPr txBox="1"/>
          <p:nvPr/>
        </p:nvSpPr>
        <p:spPr>
          <a:xfrm>
            <a:off x="6490800" y="7642007"/>
            <a:ext cx="1563964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8808A"/>
                </a:solidFill>
                <a:latin typeface="Ubuntu Light" panose="020B0304030602030204" pitchFamily="34" charset="0"/>
              </a:rPr>
              <a:t>muutta</a:t>
            </a:r>
            <a:endParaRPr lang="fr-FR" b="1" dirty="0">
              <a:solidFill>
                <a:srgbClr val="08808A"/>
              </a:solidFill>
              <a:latin typeface="Ubuntu Light" panose="020B0304030602030204" pitchFamily="34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F99ACEF0-0815-4104-BCAB-72A37005F77B}"/>
              </a:ext>
            </a:extLst>
          </p:cNvPr>
          <p:cNvSpPr txBox="1"/>
          <p:nvPr/>
        </p:nvSpPr>
        <p:spPr>
          <a:xfrm>
            <a:off x="8809200" y="7642007"/>
            <a:ext cx="1563964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changer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2858007" y="2238526"/>
            <a:ext cx="7285060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Cliquez sur le mot finnois pour l’écouter.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22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8" y="856836"/>
            <a:ext cx="6449235" cy="841205"/>
            <a:chOff x="561761" y="524786"/>
            <a:chExt cx="6044084" cy="534177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449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DURÉE VOCALIQUE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28AD3F2C-461C-465F-B362-DCA85BA922C0}"/>
              </a:ext>
            </a:extLst>
          </p:cNvPr>
          <p:cNvSpPr txBox="1"/>
          <p:nvPr/>
        </p:nvSpPr>
        <p:spPr>
          <a:xfrm>
            <a:off x="10796059" y="10338100"/>
            <a:ext cx="108034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Enregistrement réalisé dans le studio du CEMU de Caen avec </a:t>
            </a:r>
            <a:r>
              <a:rPr lang="fr-FR" sz="2400" dirty="0" err="1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Eija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 </a:t>
            </a:r>
            <a:r>
              <a:rPr lang="fr-FR" sz="2400" dirty="0" err="1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Raitala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bitstream vera sans"/>
              </a:rPr>
              <a:t> (juillet 1999)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8" name="Graphique 7" descr="Oreille avec un remplissage uni">
            <a:extLst>
              <a:ext uri="{FF2B5EF4-FFF2-40B4-BE49-F238E27FC236}">
                <a16:creationId xmlns:a16="http://schemas.microsoft.com/office/drawing/2014/main" id="{43255BAA-5D55-4F6B-B40C-46763BEDD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3062460"/>
            <a:ext cx="914400" cy="9144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6131B65-4C76-4E03-AB25-717220DA65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72780" y="2859345"/>
            <a:ext cx="3606349" cy="1320635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F18A715-A3B1-4570-90A5-B929F50A5AEC}"/>
              </a:ext>
            </a:extLst>
          </p:cNvPr>
          <p:cNvSpPr txBox="1"/>
          <p:nvPr/>
        </p:nvSpPr>
        <p:spPr>
          <a:xfrm>
            <a:off x="6490687" y="3237983"/>
            <a:ext cx="1326898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8808A"/>
                </a:solidFill>
                <a:latin typeface="Ubuntu Light" panose="020B0304030602030204" pitchFamily="34" charset="0"/>
              </a:rPr>
              <a:t>mutaa</a:t>
            </a:r>
            <a:endParaRPr lang="fr-FR" b="1" dirty="0">
              <a:solidFill>
                <a:srgbClr val="08808A"/>
              </a:solidFill>
              <a:latin typeface="Ubuntu Light" panose="020B0304030602030204" pitchFamily="34" charset="0"/>
            </a:endParaRPr>
          </a:p>
        </p:txBody>
      </p:sp>
      <p:pic>
        <p:nvPicPr>
          <p:cNvPr id="37" name="Graphique 36" descr="Oreille avec un remplissage uni">
            <a:extLst>
              <a:ext uri="{FF2B5EF4-FFF2-40B4-BE49-F238E27FC236}">
                <a16:creationId xmlns:a16="http://schemas.microsoft.com/office/drawing/2014/main" id="{349C60C2-A05B-489F-B2D5-F833A9DB9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5264472"/>
            <a:ext cx="914400" cy="914400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AE1D9CAD-EA3E-4321-BEB0-15A0783119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72780" y="5061357"/>
            <a:ext cx="3606349" cy="1320635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32EF5808-E727-4033-9F6D-DC25E5A3304D}"/>
              </a:ext>
            </a:extLst>
          </p:cNvPr>
          <p:cNvSpPr txBox="1"/>
          <p:nvPr/>
        </p:nvSpPr>
        <p:spPr>
          <a:xfrm>
            <a:off x="6490687" y="5439995"/>
            <a:ext cx="1563964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8808A"/>
                </a:solidFill>
                <a:latin typeface="Ubuntu Light" panose="020B0304030602030204" pitchFamily="34" charset="0"/>
              </a:rPr>
              <a:t>muuta</a:t>
            </a:r>
            <a:endParaRPr lang="fr-FR" b="1" dirty="0">
              <a:solidFill>
                <a:srgbClr val="08808A"/>
              </a:solidFill>
              <a:latin typeface="Ubuntu Light" panose="020B0304030602030204" pitchFamily="34" charset="0"/>
            </a:endParaRPr>
          </a:p>
        </p:txBody>
      </p:sp>
      <p:pic>
        <p:nvPicPr>
          <p:cNvPr id="38" name="Graphique 37" descr="Oreille avec un remplissage uni">
            <a:extLst>
              <a:ext uri="{FF2B5EF4-FFF2-40B4-BE49-F238E27FC236}">
                <a16:creationId xmlns:a16="http://schemas.microsoft.com/office/drawing/2014/main" id="{A619EFAA-8690-4DBE-82E7-F4A0287DE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20398" y="7466484"/>
            <a:ext cx="914400" cy="91440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9B32A5ED-45A1-4E9F-BCA3-25CFA00260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72780" y="7263369"/>
            <a:ext cx="3606349" cy="1320635"/>
          </a:xfrm>
          <a:prstGeom prst="rect">
            <a:avLst/>
          </a:prstGeom>
        </p:spPr>
      </p:pic>
      <p:sp>
        <p:nvSpPr>
          <p:cNvPr id="54" name="ZoneTexte 53">
            <a:extLst>
              <a:ext uri="{FF2B5EF4-FFF2-40B4-BE49-F238E27FC236}">
                <a16:creationId xmlns:a16="http://schemas.microsoft.com/office/drawing/2014/main" id="{1A2031F3-A837-4BD2-BB47-69042AC31BC9}"/>
              </a:ext>
            </a:extLst>
          </p:cNvPr>
          <p:cNvSpPr txBox="1"/>
          <p:nvPr/>
        </p:nvSpPr>
        <p:spPr>
          <a:xfrm>
            <a:off x="6490687" y="7642007"/>
            <a:ext cx="1563964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8808A"/>
                </a:solidFill>
                <a:latin typeface="Ubuntu Light" panose="020B0304030602030204" pitchFamily="34" charset="0"/>
              </a:rPr>
              <a:t>muutta</a:t>
            </a:r>
            <a:endParaRPr lang="fr-FR" b="1" dirty="0">
              <a:solidFill>
                <a:srgbClr val="08808A"/>
              </a:solidFill>
              <a:latin typeface="Ubuntu Light" panose="020B0304030602030204" pitchFamily="34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858DBB5-77A0-4195-86C2-F4D07C33DA9C}"/>
              </a:ext>
            </a:extLst>
          </p:cNvPr>
          <p:cNvSpPr txBox="1"/>
          <p:nvPr/>
        </p:nvSpPr>
        <p:spPr>
          <a:xfrm>
            <a:off x="8810542" y="3237983"/>
            <a:ext cx="3051727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limon 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au partitif</a:t>
            </a:r>
            <a:endParaRPr lang="fr-FR" i="1" dirty="0">
              <a:solidFill>
                <a:schemeClr val="bg2">
                  <a:lumMod val="10000"/>
                </a:schemeClr>
              </a:solidFill>
              <a:latin typeface="Ubuntu Light" panose="020B0304030602030204" pitchFamily="34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01CD69A-65BF-4D2B-A633-DB2C98F10694}"/>
              </a:ext>
            </a:extLst>
          </p:cNvPr>
          <p:cNvSpPr txBox="1"/>
          <p:nvPr/>
        </p:nvSpPr>
        <p:spPr>
          <a:xfrm>
            <a:off x="8810542" y="5439995"/>
            <a:ext cx="3606349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change 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à l’impératif</a:t>
            </a:r>
            <a:endParaRPr lang="fr-FR" i="1" dirty="0">
              <a:solidFill>
                <a:schemeClr val="bg2">
                  <a:lumMod val="10000"/>
                </a:schemeClr>
              </a:solidFill>
              <a:latin typeface="Ubuntu Light" panose="020B0304030602030204" pitchFamily="34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F99ACEF0-0815-4104-BCAB-72A37005F77B}"/>
              </a:ext>
            </a:extLst>
          </p:cNvPr>
          <p:cNvSpPr txBox="1"/>
          <p:nvPr/>
        </p:nvSpPr>
        <p:spPr>
          <a:xfrm>
            <a:off x="8810540" y="7642007"/>
            <a:ext cx="1563964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changer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2858007" y="2238526"/>
            <a:ext cx="7285060" cy="56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latin typeface="Ubuntu Light" panose="020B0304030602030204" pitchFamily="34" charset="0"/>
              </a:rPr>
              <a:t>Cliquez sur le mot finnois pour l’écouter.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298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E0CA97F-FDC3-C242-CC47-942CC65E71EE}"/>
              </a:ext>
            </a:extLst>
          </p:cNvPr>
          <p:cNvSpPr txBox="1"/>
          <p:nvPr/>
        </p:nvSpPr>
        <p:spPr>
          <a:xfrm>
            <a:off x="6126602" y="4056369"/>
            <a:ext cx="9346327" cy="3522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CONCEPTION &amp; RÉDACTION 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RICHARD RENAULT</a:t>
            </a:r>
          </a:p>
          <a:p>
            <a:pPr algn="ctr">
              <a:lnSpc>
                <a:spcPct val="150000"/>
              </a:lnSpc>
            </a:pPr>
            <a:endParaRPr lang="fr-FR" sz="1890" dirty="0">
              <a:latin typeface="Ubuntu Light" panose="020B0304030602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ADAPTATION &amp; RÉALISATION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CEMU Université de Caen Normandie </a:t>
            </a:r>
          </a:p>
          <a:p>
            <a:pPr algn="ctr">
              <a:lnSpc>
                <a:spcPct val="150000"/>
              </a:lnSpc>
            </a:pPr>
            <a:endParaRPr lang="fr-FR" sz="1890" dirty="0">
              <a:latin typeface="Ubuntu Light" panose="020B0304030602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DIFFUSION  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Cette ressource est diffusée sous licence libre </a:t>
            </a:r>
            <a:r>
              <a:rPr lang="fr-FR" sz="1890" b="1" dirty="0">
                <a:latin typeface="Ubuntu Light" panose="020B0304030602030204" pitchFamily="34" charset="0"/>
                <a:cs typeface="Arial" panose="020B0604020202020204" pitchFamily="34" charset="0"/>
              </a:rPr>
              <a:t>CC-BY-NC-SA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9DA178D-600A-D3C7-A9AB-926749B48952}"/>
              </a:ext>
            </a:extLst>
          </p:cNvPr>
          <p:cNvGrpSpPr/>
          <p:nvPr/>
        </p:nvGrpSpPr>
        <p:grpSpPr>
          <a:xfrm>
            <a:off x="3877516" y="9307399"/>
            <a:ext cx="13844499" cy="947453"/>
            <a:chOff x="2571522" y="5973833"/>
            <a:chExt cx="8791450" cy="601647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0F5A0B24-3897-B9E7-B7E2-324864645390}"/>
                </a:ext>
              </a:extLst>
            </p:cNvPr>
            <p:cNvSpPr txBox="1"/>
            <p:nvPr/>
          </p:nvSpPr>
          <p:spPr>
            <a:xfrm>
              <a:off x="5427924" y="5973833"/>
              <a:ext cx="5935048" cy="531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732" dirty="0">
                  <a:latin typeface="Ubuntu Light" panose="020B0304030602030204" pitchFamily="34" charset="0"/>
                  <a:cs typeface="Arial" panose="020B0604020202020204" pitchFamily="34" charset="0"/>
                </a:rPr>
                <a:t>Ce travail a bénéficié d’une aide de l’État géré par l’Agence Nationale de la Recherche au titre du programme « Investissements d’avenir » portant la référence ANR-18-NCUN-021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204403-3629-7E0D-3C8D-5BCA87B93971}"/>
                </a:ext>
              </a:extLst>
            </p:cNvPr>
            <p:cNvSpPr/>
            <p:nvPr/>
          </p:nvSpPr>
          <p:spPr>
            <a:xfrm>
              <a:off x="3281062" y="6409150"/>
              <a:ext cx="1087728" cy="166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102" dirty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ANR-18-NCUN-0021</a:t>
              </a:r>
            </a:p>
          </p:txBody>
        </p:sp>
        <p:pic>
          <p:nvPicPr>
            <p:cNvPr id="6" name="Image 5" descr="Une image contenant Police, Graphique, logo, symbole&#10;&#10;Description générée automatiquement">
              <a:extLst>
                <a:ext uri="{FF2B5EF4-FFF2-40B4-BE49-F238E27FC236}">
                  <a16:creationId xmlns:a16="http://schemas.microsoft.com/office/drawing/2014/main" id="{8EA7EE42-37DB-C158-F945-DDCB1D5B91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2819" y="6032060"/>
              <a:ext cx="775509" cy="295218"/>
            </a:xfrm>
            <a:prstGeom prst="rect">
              <a:avLst/>
            </a:prstGeom>
          </p:spPr>
        </p:pic>
        <p:pic>
          <p:nvPicPr>
            <p:cNvPr id="7" name="Graphique 6">
              <a:extLst>
                <a:ext uri="{FF2B5EF4-FFF2-40B4-BE49-F238E27FC236}">
                  <a16:creationId xmlns:a16="http://schemas.microsoft.com/office/drawing/2014/main" id="{4FFA04C5-5A8C-D35D-B2AF-AAEE54923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71522" y="5999233"/>
              <a:ext cx="555225" cy="539897"/>
            </a:xfrm>
            <a:prstGeom prst="rect">
              <a:avLst/>
            </a:prstGeom>
          </p:spPr>
        </p:pic>
        <p:pic>
          <p:nvPicPr>
            <p:cNvPr id="8" name="Image 7" descr="Une image contenant Graphique, cercle, graphisme, Police&#10;&#10;Description générée automatiquement">
              <a:extLst>
                <a:ext uri="{FF2B5EF4-FFF2-40B4-BE49-F238E27FC236}">
                  <a16:creationId xmlns:a16="http://schemas.microsoft.com/office/drawing/2014/main" id="{90CEFDF2-24F5-6FEC-7540-2AF5318EB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685" y="6032059"/>
              <a:ext cx="489157" cy="480042"/>
            </a:xfrm>
            <a:prstGeom prst="rect">
              <a:avLst/>
            </a:prstGeom>
          </p:spPr>
        </p:pic>
      </p:grpSp>
      <p:pic>
        <p:nvPicPr>
          <p:cNvPr id="9" name="Image 8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64128F79-960A-6BDA-07AC-83F4F5C38A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640" y="826382"/>
            <a:ext cx="3346251" cy="17135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7487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</TotalTime>
  <Words>129</Words>
  <Application>Microsoft Office PowerPoint</Application>
  <PresentationFormat>Personnalisé</PresentationFormat>
  <Paragraphs>33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bitstream vera sans</vt:lpstr>
      <vt:lpstr>Raleway Black</vt:lpstr>
      <vt:lpstr>Ubuntu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Hebert</dc:creator>
  <cp:lastModifiedBy>Audrey Trehet</cp:lastModifiedBy>
  <cp:revision>33</cp:revision>
  <dcterms:created xsi:type="dcterms:W3CDTF">2024-04-08T13:39:37Z</dcterms:created>
  <dcterms:modified xsi:type="dcterms:W3CDTF">2024-07-10T13:15:29Z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E2A8B1BE-83B1-426F-A6BF-EE5FACC6525E</vt:lpwstr>
  </property>
  <property fmtid="{D5CDD505-2E9C-101B-9397-08002B2CF9AE}" pid="3" name="ArticulatePath">
    <vt:lpwstr>Présentation1</vt:lpwstr>
  </property>
</Properties>
</file>